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76" r:id="rId2"/>
    <p:sldId id="277" r:id="rId3"/>
    <p:sldId id="279" r:id="rId4"/>
    <p:sldId id="281" r:id="rId5"/>
    <p:sldId id="278" r:id="rId6"/>
    <p:sldId id="283" r:id="rId7"/>
    <p:sldId id="288" r:id="rId8"/>
    <p:sldId id="290" r:id="rId9"/>
    <p:sldId id="293" r:id="rId10"/>
    <p:sldId id="289" r:id="rId11"/>
    <p:sldId id="287" r:id="rId12"/>
    <p:sldId id="292" r:id="rId13"/>
    <p:sldId id="29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50C"/>
    <a:srgbClr val="047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66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208" y="4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Work\MAFCLocal\AllLocs.csv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Sheet1!$D$2:$D$145</cx:f>
        <cx:lvl ptCount="144" formatCode="General">
          <cx:pt idx="0">5</cx:pt>
          <cx:pt idx="1">5</cx:pt>
          <cx:pt idx="2">8</cx:pt>
          <cx:pt idx="3">8</cx:pt>
          <cx:pt idx="4">8</cx:pt>
          <cx:pt idx="5">8</cx:pt>
          <cx:pt idx="6">8</cx:pt>
          <cx:pt idx="7">8</cx:pt>
          <cx:pt idx="8">9</cx:pt>
          <cx:pt idx="9">10</cx:pt>
          <cx:pt idx="10">10</cx:pt>
          <cx:pt idx="11">10</cx:pt>
          <cx:pt idx="12">10</cx:pt>
          <cx:pt idx="13">10</cx:pt>
          <cx:pt idx="14">10</cx:pt>
          <cx:pt idx="15">10</cx:pt>
          <cx:pt idx="16">10</cx:pt>
          <cx:pt idx="17">10</cx:pt>
          <cx:pt idx="18">10</cx:pt>
          <cx:pt idx="19">10</cx:pt>
          <cx:pt idx="20">10</cx:pt>
          <cx:pt idx="21">10</cx:pt>
          <cx:pt idx="22">10</cx:pt>
          <cx:pt idx="23">10</cx:pt>
          <cx:pt idx="24">10</cx:pt>
          <cx:pt idx="25">11</cx:pt>
          <cx:pt idx="26">11</cx:pt>
          <cx:pt idx="27">11</cx:pt>
          <cx:pt idx="28">12</cx:pt>
          <cx:pt idx="29">12</cx:pt>
          <cx:pt idx="30">12</cx:pt>
          <cx:pt idx="31">12</cx:pt>
          <cx:pt idx="32">13</cx:pt>
          <cx:pt idx="33">13</cx:pt>
          <cx:pt idx="34">14</cx:pt>
          <cx:pt idx="35">14</cx:pt>
          <cx:pt idx="36">15</cx:pt>
          <cx:pt idx="37">15</cx:pt>
          <cx:pt idx="38">15</cx:pt>
          <cx:pt idx="39">15</cx:pt>
          <cx:pt idx="40">15</cx:pt>
          <cx:pt idx="41">15</cx:pt>
          <cx:pt idx="42">15</cx:pt>
          <cx:pt idx="43">15</cx:pt>
          <cx:pt idx="44">16</cx:pt>
          <cx:pt idx="45">16</cx:pt>
          <cx:pt idx="46">16</cx:pt>
          <cx:pt idx="47">17</cx:pt>
          <cx:pt idx="48">17</cx:pt>
          <cx:pt idx="49">17</cx:pt>
          <cx:pt idx="50">17</cx:pt>
          <cx:pt idx="51">18</cx:pt>
          <cx:pt idx="52">18</cx:pt>
          <cx:pt idx="53">18</cx:pt>
          <cx:pt idx="54">18</cx:pt>
          <cx:pt idx="55">18</cx:pt>
          <cx:pt idx="56">18</cx:pt>
          <cx:pt idx="57">19</cx:pt>
          <cx:pt idx="58">19</cx:pt>
          <cx:pt idx="59">19</cx:pt>
          <cx:pt idx="60">19</cx:pt>
          <cx:pt idx="61">19</cx:pt>
          <cx:pt idx="62">20</cx:pt>
          <cx:pt idx="63">20</cx:pt>
          <cx:pt idx="64">20</cx:pt>
          <cx:pt idx="65">20</cx:pt>
          <cx:pt idx="66">21</cx:pt>
          <cx:pt idx="67">21</cx:pt>
          <cx:pt idx="68">21</cx:pt>
          <cx:pt idx="69">21</cx:pt>
          <cx:pt idx="70">21</cx:pt>
          <cx:pt idx="71">22</cx:pt>
          <cx:pt idx="72">22</cx:pt>
          <cx:pt idx="73">22</cx:pt>
          <cx:pt idx="74">22</cx:pt>
          <cx:pt idx="75">22</cx:pt>
          <cx:pt idx="76">23</cx:pt>
          <cx:pt idx="77">23</cx:pt>
          <cx:pt idx="78">23</cx:pt>
          <cx:pt idx="79">23</cx:pt>
          <cx:pt idx="80">23</cx:pt>
          <cx:pt idx="81">24</cx:pt>
          <cx:pt idx="82">24</cx:pt>
          <cx:pt idx="83">24</cx:pt>
          <cx:pt idx="84">24</cx:pt>
          <cx:pt idx="85">24</cx:pt>
          <cx:pt idx="86">25</cx:pt>
          <cx:pt idx="87">25</cx:pt>
          <cx:pt idx="88">25</cx:pt>
          <cx:pt idx="89">26</cx:pt>
          <cx:pt idx="90">27</cx:pt>
          <cx:pt idx="91">28</cx:pt>
          <cx:pt idx="92">28</cx:pt>
          <cx:pt idx="93">28</cx:pt>
          <cx:pt idx="94">28</cx:pt>
          <cx:pt idx="95">30</cx:pt>
          <cx:pt idx="96">30</cx:pt>
          <cx:pt idx="97">30</cx:pt>
          <cx:pt idx="98">30</cx:pt>
          <cx:pt idx="99">30</cx:pt>
          <cx:pt idx="100">33</cx:pt>
          <cx:pt idx="101">33</cx:pt>
          <cx:pt idx="102">35</cx:pt>
          <cx:pt idx="103">36</cx:pt>
          <cx:pt idx="104">38</cx:pt>
          <cx:pt idx="105">39</cx:pt>
          <cx:pt idx="106">39</cx:pt>
          <cx:pt idx="107">40</cx:pt>
          <cx:pt idx="108">40</cx:pt>
          <cx:pt idx="109">41</cx:pt>
          <cx:pt idx="110">43</cx:pt>
          <cx:pt idx="111">43</cx:pt>
          <cx:pt idx="112">44</cx:pt>
          <cx:pt idx="113">45</cx:pt>
          <cx:pt idx="114">46</cx:pt>
          <cx:pt idx="115">46</cx:pt>
          <cx:pt idx="116">48</cx:pt>
          <cx:pt idx="117">48</cx:pt>
          <cx:pt idx="118">50</cx:pt>
          <cx:pt idx="119">50</cx:pt>
          <cx:pt idx="120">53</cx:pt>
          <cx:pt idx="121">53</cx:pt>
          <cx:pt idx="122">53</cx:pt>
          <cx:pt idx="123">56</cx:pt>
          <cx:pt idx="124">56</cx:pt>
          <cx:pt idx="125">58</cx:pt>
          <cx:pt idx="126">58</cx:pt>
          <cx:pt idx="127">60</cx:pt>
          <cx:pt idx="128">63</cx:pt>
          <cx:pt idx="129">63</cx:pt>
          <cx:pt idx="130">66</cx:pt>
          <cx:pt idx="131">67</cx:pt>
          <cx:pt idx="132">68</cx:pt>
          <cx:pt idx="133">80</cx:pt>
          <cx:pt idx="134">80</cx:pt>
          <cx:pt idx="135">83</cx:pt>
          <cx:pt idx="136">92</cx:pt>
          <cx:pt idx="137">99</cx:pt>
          <cx:pt idx="138">109</cx:pt>
          <cx:pt idx="139">110</cx:pt>
          <cx:pt idx="140">113</cx:pt>
          <cx:pt idx="141">156</cx:pt>
          <cx:pt idx="142">194</cx:pt>
          <cx:pt idx="143">650</cx:pt>
        </cx:lvl>
      </cx:numDim>
    </cx:data>
  </cx:chartData>
  <cx:chart>
    <cx:title pos="t" align="ctr" overlay="0">
      <cx:tx>
        <cx:txData>
          <cx:v>Sites by # Spaces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Sites by # Spaces</a:t>
          </a:r>
        </a:p>
      </cx:txPr>
    </cx:title>
    <cx:plotArea>
      <cx:plotAreaRegion>
        <cx:series layoutId="clusteredColumn" uniqueId="{004D6B9E-65B8-43D1-9F61-19D7D884849E}">
          <cx:dataId val="0"/>
          <cx:layoutPr>
            <cx:binning intervalClosed="r" underflow="0" overflow="100">
              <cx:binSize val="10"/>
            </cx:binning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56EAA-A5C9-40AF-8E69-40983318632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536405-DAD2-4180-8FF4-996B70016E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Archiving Data</a:t>
          </a:r>
        </a:p>
      </dgm:t>
    </dgm:pt>
    <dgm:pt modelId="{EA1B1761-7DA2-473F-9366-8F7901AF3919}" type="parTrans" cxnId="{286F0FD7-41B7-48E6-BD42-A9AD38704C83}">
      <dgm:prSet/>
      <dgm:spPr/>
      <dgm:t>
        <a:bodyPr/>
        <a:lstStyle/>
        <a:p>
          <a:endParaRPr lang="en-US"/>
        </a:p>
      </dgm:t>
    </dgm:pt>
    <dgm:pt modelId="{25A3EA2A-8B56-47B1-B7D8-40252249FC3A}" type="sibTrans" cxnId="{286F0FD7-41B7-48E6-BD42-A9AD38704C83}">
      <dgm:prSet/>
      <dgm:spPr/>
      <dgm:t>
        <a:bodyPr/>
        <a:lstStyle/>
        <a:p>
          <a:endParaRPr lang="en-US"/>
        </a:p>
      </dgm:t>
    </dgm:pt>
    <dgm:pt modelId="{7532A9B5-0C91-45D6-A5B3-E5240FCB80E0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- Site Metadata</a:t>
          </a:r>
        </a:p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- Continuous Usage Feed</a:t>
          </a:r>
        </a:p>
      </dgm:t>
    </dgm:pt>
    <dgm:pt modelId="{B8894CE4-984E-4819-A30F-79702DA971D8}" type="parTrans" cxnId="{C19C914A-C2FB-4B66-AF54-86DA151C0C05}">
      <dgm:prSet/>
      <dgm:spPr/>
      <dgm:t>
        <a:bodyPr/>
        <a:lstStyle/>
        <a:p>
          <a:endParaRPr lang="en-US"/>
        </a:p>
      </dgm:t>
    </dgm:pt>
    <dgm:pt modelId="{4B0C83B3-D08E-46C1-8D8D-EA415EF7C64A}" type="sibTrans" cxnId="{C19C914A-C2FB-4B66-AF54-86DA151C0C05}">
      <dgm:prSet/>
      <dgm:spPr/>
      <dgm:t>
        <a:bodyPr/>
        <a:lstStyle/>
        <a:p>
          <a:endParaRPr lang="en-US"/>
        </a:p>
      </dgm:t>
    </dgm:pt>
    <dgm:pt modelId="{6CE35F9B-DB72-435A-B7D0-DAD93E092D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Log Monitoring</a:t>
          </a:r>
        </a:p>
      </dgm:t>
    </dgm:pt>
    <dgm:pt modelId="{8FE03F3E-A89F-414B-A519-4292DA50D2F4}" type="parTrans" cxnId="{419E5632-5C2A-4472-82DD-AE4688A91111}">
      <dgm:prSet/>
      <dgm:spPr/>
      <dgm:t>
        <a:bodyPr/>
        <a:lstStyle/>
        <a:p>
          <a:endParaRPr lang="en-US"/>
        </a:p>
      </dgm:t>
    </dgm:pt>
    <dgm:pt modelId="{16841985-62E0-4BB9-851F-74135766FD9E}" type="sibTrans" cxnId="{419E5632-5C2A-4472-82DD-AE4688A91111}">
      <dgm:prSet/>
      <dgm:spPr/>
      <dgm:t>
        <a:bodyPr/>
        <a:lstStyle/>
        <a:p>
          <a:endParaRPr lang="en-US"/>
        </a:p>
      </dgm:t>
    </dgm:pt>
    <dgm:pt modelId="{EA282464-5FC1-4515-A998-A8318ECCFE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Performance Measures (PMs)</a:t>
          </a:r>
        </a:p>
      </dgm:t>
    </dgm:pt>
    <dgm:pt modelId="{3DDC8CFA-09DA-44F7-85BC-674EB2A9F63E}" type="parTrans" cxnId="{519AF331-8FA9-44DD-BBF1-7DD833DCCFB6}">
      <dgm:prSet/>
      <dgm:spPr/>
      <dgm:t>
        <a:bodyPr/>
        <a:lstStyle/>
        <a:p>
          <a:endParaRPr lang="en-US"/>
        </a:p>
      </dgm:t>
    </dgm:pt>
    <dgm:pt modelId="{3DB3BA85-81D3-4022-B7F4-C9037E9D86FE}" type="sibTrans" cxnId="{519AF331-8FA9-44DD-BBF1-7DD833DCCFB6}">
      <dgm:prSet/>
      <dgm:spPr/>
      <dgm:t>
        <a:bodyPr/>
        <a:lstStyle/>
        <a:p>
          <a:endParaRPr lang="en-US"/>
        </a:p>
      </dgm:t>
    </dgm:pt>
    <dgm:pt modelId="{7BA30AB2-8A6E-45AF-93D4-6C41CFE71468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800" dirty="0"/>
            <a:t>- Downtime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800" dirty="0"/>
            <a:t>- Utilization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800" i="1" dirty="0"/>
            <a:t>- Accuracy</a:t>
          </a:r>
          <a:endParaRPr lang="en-US" sz="1800" dirty="0"/>
        </a:p>
      </dgm:t>
    </dgm:pt>
    <dgm:pt modelId="{4A41B54C-4789-44B2-9A49-59B2907B3E23}" type="parTrans" cxnId="{B92F0162-395F-414C-9921-85EF710024A2}">
      <dgm:prSet/>
      <dgm:spPr/>
      <dgm:t>
        <a:bodyPr/>
        <a:lstStyle/>
        <a:p>
          <a:endParaRPr lang="en-US"/>
        </a:p>
      </dgm:t>
    </dgm:pt>
    <dgm:pt modelId="{4D39BD0F-625F-43B8-9C7F-5F901ADAB732}" type="sibTrans" cxnId="{B92F0162-395F-414C-9921-85EF710024A2}">
      <dgm:prSet/>
      <dgm:spPr/>
      <dgm:t>
        <a:bodyPr/>
        <a:lstStyle/>
        <a:p>
          <a:endParaRPr lang="en-US"/>
        </a:p>
      </dgm:t>
    </dgm:pt>
    <dgm:pt modelId="{DF27F654-D803-4834-924A-A45331BEEB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 Services (Web portal)</a:t>
          </a:r>
        </a:p>
      </dgm:t>
    </dgm:pt>
    <dgm:pt modelId="{358CD458-0BF3-47AB-B2E6-85D9378FCFFD}" type="parTrans" cxnId="{885E5519-032A-4D99-9B0B-7ECCEBF40C23}">
      <dgm:prSet/>
      <dgm:spPr/>
      <dgm:t>
        <a:bodyPr/>
        <a:lstStyle/>
        <a:p>
          <a:endParaRPr lang="en-US"/>
        </a:p>
      </dgm:t>
    </dgm:pt>
    <dgm:pt modelId="{662EDFF0-0BD4-4597-B322-0547DDBF4EC2}" type="sibTrans" cxnId="{885E5519-032A-4D99-9B0B-7ECCEBF40C23}">
      <dgm:prSet/>
      <dgm:spPr/>
      <dgm:t>
        <a:bodyPr/>
        <a:lstStyle/>
        <a:p>
          <a:endParaRPr lang="en-US"/>
        </a:p>
      </dgm:t>
    </dgm:pt>
    <dgm:pt modelId="{9BDF6D19-C0A5-4B76-80C3-E05B397F84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Data Download</a:t>
          </a:r>
        </a:p>
      </dgm:t>
    </dgm:pt>
    <dgm:pt modelId="{B895869A-5D59-4E06-B307-A59D9DC87B37}" type="parTrans" cxnId="{BC005A20-A4CD-41B3-B042-E3C3BB130175}">
      <dgm:prSet/>
      <dgm:spPr/>
      <dgm:t>
        <a:bodyPr/>
        <a:lstStyle/>
        <a:p>
          <a:endParaRPr lang="en-US"/>
        </a:p>
      </dgm:t>
    </dgm:pt>
    <dgm:pt modelId="{C2A305A7-DEFC-43A0-9D88-A7F58140C867}" type="sibTrans" cxnId="{BC005A20-A4CD-41B3-B042-E3C3BB130175}">
      <dgm:prSet/>
      <dgm:spPr/>
      <dgm:t>
        <a:bodyPr/>
        <a:lstStyle/>
        <a:p>
          <a:endParaRPr lang="en-US"/>
        </a:p>
      </dgm:t>
    </dgm:pt>
    <dgm:pt modelId="{4F7D0915-59BC-4D18-80F8-8C3CB2A7C1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User Management</a:t>
          </a:r>
        </a:p>
      </dgm:t>
    </dgm:pt>
    <dgm:pt modelId="{820C3886-30E3-41BB-B473-03A6105BDE47}" type="parTrans" cxnId="{F96C94B4-ACD5-47D5-91EB-3D97DA2503DA}">
      <dgm:prSet/>
      <dgm:spPr/>
      <dgm:t>
        <a:bodyPr/>
        <a:lstStyle/>
        <a:p>
          <a:endParaRPr lang="en-US"/>
        </a:p>
      </dgm:t>
    </dgm:pt>
    <dgm:pt modelId="{3A9E1B58-4DE5-4C28-85F7-0F45A2073D14}" type="sibTrans" cxnId="{F96C94B4-ACD5-47D5-91EB-3D97DA2503DA}">
      <dgm:prSet/>
      <dgm:spPr/>
      <dgm:t>
        <a:bodyPr/>
        <a:lstStyle/>
        <a:p>
          <a:endParaRPr lang="en-US"/>
        </a:p>
      </dgm:t>
    </dgm:pt>
    <dgm:pt modelId="{E9A499D6-F468-4252-BB42-0514459339C6}" type="pres">
      <dgm:prSet presAssocID="{07456EAA-A5C9-40AF-8E69-40983318632B}" presName="root" presStyleCnt="0">
        <dgm:presLayoutVars>
          <dgm:dir/>
          <dgm:resizeHandles val="exact"/>
        </dgm:presLayoutVars>
      </dgm:prSet>
      <dgm:spPr/>
    </dgm:pt>
    <dgm:pt modelId="{956CF99C-CB9D-4C65-8A25-30EF87AE7C65}" type="pres">
      <dgm:prSet presAssocID="{67536405-DAD2-4180-8FF4-996B70016ED5}" presName="compNode" presStyleCnt="0"/>
      <dgm:spPr/>
    </dgm:pt>
    <dgm:pt modelId="{D34CB9B5-D32D-4E6C-B08E-6DB4B5390775}" type="pres">
      <dgm:prSet presAssocID="{67536405-DAD2-4180-8FF4-996B70016ED5}" presName="bgRect" presStyleLbl="bgShp" presStyleIdx="0" presStyleCnt="4"/>
      <dgm:spPr/>
    </dgm:pt>
    <dgm:pt modelId="{57591DE9-294B-4D40-9E7D-3DDC1B8278BE}" type="pres">
      <dgm:prSet presAssocID="{67536405-DAD2-4180-8FF4-996B70016E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8B479C15-FD8F-422D-BC92-70FD21688BA6}" type="pres">
      <dgm:prSet presAssocID="{67536405-DAD2-4180-8FF4-996B70016ED5}" presName="spaceRect" presStyleCnt="0"/>
      <dgm:spPr/>
    </dgm:pt>
    <dgm:pt modelId="{5E697AF3-4151-47DE-A23B-7C998550DD04}" type="pres">
      <dgm:prSet presAssocID="{67536405-DAD2-4180-8FF4-996B70016ED5}" presName="parTx" presStyleLbl="revTx" presStyleIdx="0" presStyleCnt="7">
        <dgm:presLayoutVars>
          <dgm:chMax val="0"/>
          <dgm:chPref val="0"/>
        </dgm:presLayoutVars>
      </dgm:prSet>
      <dgm:spPr/>
    </dgm:pt>
    <dgm:pt modelId="{23FF3A22-B604-433C-9BE1-BBC9EB975340}" type="pres">
      <dgm:prSet presAssocID="{67536405-DAD2-4180-8FF4-996B70016ED5}" presName="desTx" presStyleLbl="revTx" presStyleIdx="1" presStyleCnt="7">
        <dgm:presLayoutVars/>
      </dgm:prSet>
      <dgm:spPr/>
    </dgm:pt>
    <dgm:pt modelId="{0E46987A-87A3-4043-B2AA-C0DE7C14A161}" type="pres">
      <dgm:prSet presAssocID="{25A3EA2A-8B56-47B1-B7D8-40252249FC3A}" presName="sibTrans" presStyleCnt="0"/>
      <dgm:spPr/>
    </dgm:pt>
    <dgm:pt modelId="{FF33A0BA-92F4-4AB5-89CA-FD6C2FD4BC6F}" type="pres">
      <dgm:prSet presAssocID="{6CE35F9B-DB72-435A-B7D0-DAD93E092DB7}" presName="compNode" presStyleCnt="0"/>
      <dgm:spPr/>
    </dgm:pt>
    <dgm:pt modelId="{4FDFE55B-A0A7-4F15-8FF7-8AD4A8001167}" type="pres">
      <dgm:prSet presAssocID="{6CE35F9B-DB72-435A-B7D0-DAD93E092DB7}" presName="bgRect" presStyleLbl="bgShp" presStyleIdx="1" presStyleCnt="4"/>
      <dgm:spPr/>
    </dgm:pt>
    <dgm:pt modelId="{18B0D5B7-9C95-4F8D-9C41-6DC173ABDB07}" type="pres">
      <dgm:prSet presAssocID="{6CE35F9B-DB72-435A-B7D0-DAD93E092D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2C481CB-77D3-4827-A1D7-FD972AD09D4A}" type="pres">
      <dgm:prSet presAssocID="{6CE35F9B-DB72-435A-B7D0-DAD93E092DB7}" presName="spaceRect" presStyleCnt="0"/>
      <dgm:spPr/>
    </dgm:pt>
    <dgm:pt modelId="{691CCFED-FFC9-418E-96DC-2932C71B1BE0}" type="pres">
      <dgm:prSet presAssocID="{6CE35F9B-DB72-435A-B7D0-DAD93E092DB7}" presName="parTx" presStyleLbl="revTx" presStyleIdx="2" presStyleCnt="7">
        <dgm:presLayoutVars>
          <dgm:chMax val="0"/>
          <dgm:chPref val="0"/>
        </dgm:presLayoutVars>
      </dgm:prSet>
      <dgm:spPr/>
    </dgm:pt>
    <dgm:pt modelId="{025D0988-1AC7-4877-881B-662C57CD0941}" type="pres">
      <dgm:prSet presAssocID="{16841985-62E0-4BB9-851F-74135766FD9E}" presName="sibTrans" presStyleCnt="0"/>
      <dgm:spPr/>
    </dgm:pt>
    <dgm:pt modelId="{5E3980E6-FBB7-44C0-B1B3-DE0A2CD22ADA}" type="pres">
      <dgm:prSet presAssocID="{EA282464-5FC1-4515-A998-A8318ECCFE64}" presName="compNode" presStyleCnt="0"/>
      <dgm:spPr/>
    </dgm:pt>
    <dgm:pt modelId="{5A1A312E-E419-4582-8A1E-58622C658F40}" type="pres">
      <dgm:prSet presAssocID="{EA282464-5FC1-4515-A998-A8318ECCFE64}" presName="bgRect" presStyleLbl="bgShp" presStyleIdx="2" presStyleCnt="4" custLinFactNeighborX="-1679" custLinFactNeighborY="1019"/>
      <dgm:spPr/>
    </dgm:pt>
    <dgm:pt modelId="{065540CE-FE85-4787-BABC-A3603924D678}" type="pres">
      <dgm:prSet presAssocID="{EA282464-5FC1-4515-A998-A8318ECCFE6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1DB8759E-2B6C-47B9-922B-65AC62B694AB}" type="pres">
      <dgm:prSet presAssocID="{EA282464-5FC1-4515-A998-A8318ECCFE64}" presName="spaceRect" presStyleCnt="0"/>
      <dgm:spPr/>
    </dgm:pt>
    <dgm:pt modelId="{13558AF9-7407-420C-A855-F5724FDCBF39}" type="pres">
      <dgm:prSet presAssocID="{EA282464-5FC1-4515-A998-A8318ECCFE64}" presName="parTx" presStyleLbl="revTx" presStyleIdx="3" presStyleCnt="7">
        <dgm:presLayoutVars>
          <dgm:chMax val="0"/>
          <dgm:chPref val="0"/>
        </dgm:presLayoutVars>
      </dgm:prSet>
      <dgm:spPr/>
    </dgm:pt>
    <dgm:pt modelId="{44FBFC72-9A6F-4083-BE09-84C9D3DFE393}" type="pres">
      <dgm:prSet presAssocID="{EA282464-5FC1-4515-A998-A8318ECCFE64}" presName="desTx" presStyleLbl="revTx" presStyleIdx="4" presStyleCnt="7">
        <dgm:presLayoutVars/>
      </dgm:prSet>
      <dgm:spPr/>
    </dgm:pt>
    <dgm:pt modelId="{417C2947-BA30-4015-9AFB-0E59B15E2F3F}" type="pres">
      <dgm:prSet presAssocID="{3DB3BA85-81D3-4022-B7F4-C9037E9D86FE}" presName="sibTrans" presStyleCnt="0"/>
      <dgm:spPr/>
    </dgm:pt>
    <dgm:pt modelId="{2720DDD1-66F3-4AC1-A947-DF1835D84CF9}" type="pres">
      <dgm:prSet presAssocID="{DF27F654-D803-4834-924A-A45331BEEB5D}" presName="compNode" presStyleCnt="0"/>
      <dgm:spPr/>
    </dgm:pt>
    <dgm:pt modelId="{EC0923A3-F5EF-44C1-BE35-2C8D5ADFF321}" type="pres">
      <dgm:prSet presAssocID="{DF27F654-D803-4834-924A-A45331BEEB5D}" presName="bgRect" presStyleLbl="bgShp" presStyleIdx="3" presStyleCnt="4"/>
      <dgm:spPr/>
    </dgm:pt>
    <dgm:pt modelId="{75F60E2B-71B2-4A09-9CBB-464F64C5704C}" type="pres">
      <dgm:prSet presAssocID="{DF27F654-D803-4834-924A-A45331BEEB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688E73B6-98E0-484C-839C-B89959E150E4}" type="pres">
      <dgm:prSet presAssocID="{DF27F654-D803-4834-924A-A45331BEEB5D}" presName="spaceRect" presStyleCnt="0"/>
      <dgm:spPr/>
    </dgm:pt>
    <dgm:pt modelId="{C5F69686-FF5D-4C52-8827-424727E0FDA3}" type="pres">
      <dgm:prSet presAssocID="{DF27F654-D803-4834-924A-A45331BEEB5D}" presName="parTx" presStyleLbl="revTx" presStyleIdx="5" presStyleCnt="7">
        <dgm:presLayoutVars>
          <dgm:chMax val="0"/>
          <dgm:chPref val="0"/>
        </dgm:presLayoutVars>
      </dgm:prSet>
      <dgm:spPr/>
    </dgm:pt>
    <dgm:pt modelId="{337274ED-1C4F-4873-904A-552A1DF1080A}" type="pres">
      <dgm:prSet presAssocID="{DF27F654-D803-4834-924A-A45331BEEB5D}" presName="desTx" presStyleLbl="revTx" presStyleIdx="6" presStyleCnt="7">
        <dgm:presLayoutVars/>
      </dgm:prSet>
      <dgm:spPr/>
    </dgm:pt>
  </dgm:ptLst>
  <dgm:cxnLst>
    <dgm:cxn modelId="{885E5519-032A-4D99-9B0B-7ECCEBF40C23}" srcId="{07456EAA-A5C9-40AF-8E69-40983318632B}" destId="{DF27F654-D803-4834-924A-A45331BEEB5D}" srcOrd="3" destOrd="0" parTransId="{358CD458-0BF3-47AB-B2E6-85D9378FCFFD}" sibTransId="{662EDFF0-0BD4-4597-B322-0547DDBF4EC2}"/>
    <dgm:cxn modelId="{BC005A20-A4CD-41B3-B042-E3C3BB130175}" srcId="{DF27F654-D803-4834-924A-A45331BEEB5D}" destId="{9BDF6D19-C0A5-4B76-80C3-E05B397F8471}" srcOrd="0" destOrd="0" parTransId="{B895869A-5D59-4E06-B307-A59D9DC87B37}" sibTransId="{C2A305A7-DEFC-43A0-9D88-A7F58140C867}"/>
    <dgm:cxn modelId="{519AF331-8FA9-44DD-BBF1-7DD833DCCFB6}" srcId="{07456EAA-A5C9-40AF-8E69-40983318632B}" destId="{EA282464-5FC1-4515-A998-A8318ECCFE64}" srcOrd="2" destOrd="0" parTransId="{3DDC8CFA-09DA-44F7-85BC-674EB2A9F63E}" sibTransId="{3DB3BA85-81D3-4022-B7F4-C9037E9D86FE}"/>
    <dgm:cxn modelId="{419E5632-5C2A-4472-82DD-AE4688A91111}" srcId="{07456EAA-A5C9-40AF-8E69-40983318632B}" destId="{6CE35F9B-DB72-435A-B7D0-DAD93E092DB7}" srcOrd="1" destOrd="0" parTransId="{8FE03F3E-A89F-414B-A519-4292DA50D2F4}" sibTransId="{16841985-62E0-4BB9-851F-74135766FD9E}"/>
    <dgm:cxn modelId="{8B8AF33F-807B-4397-A293-550156EF8A6C}" type="presOf" srcId="{07456EAA-A5C9-40AF-8E69-40983318632B}" destId="{E9A499D6-F468-4252-BB42-0514459339C6}" srcOrd="0" destOrd="0" presId="urn:microsoft.com/office/officeart/2018/2/layout/IconVerticalSolidList"/>
    <dgm:cxn modelId="{C19C914A-C2FB-4B66-AF54-86DA151C0C05}" srcId="{67536405-DAD2-4180-8FF4-996B70016ED5}" destId="{7532A9B5-0C91-45D6-A5B3-E5240FCB80E0}" srcOrd="0" destOrd="0" parTransId="{B8894CE4-984E-4819-A30F-79702DA971D8}" sibTransId="{4B0C83B3-D08E-46C1-8D8D-EA415EF7C64A}"/>
    <dgm:cxn modelId="{B92F0162-395F-414C-9921-85EF710024A2}" srcId="{EA282464-5FC1-4515-A998-A8318ECCFE64}" destId="{7BA30AB2-8A6E-45AF-93D4-6C41CFE71468}" srcOrd="0" destOrd="0" parTransId="{4A41B54C-4789-44B2-9A49-59B2907B3E23}" sibTransId="{4D39BD0F-625F-43B8-9C7F-5F901ADAB732}"/>
    <dgm:cxn modelId="{EE781465-CCC7-4DB1-A04C-28C7B422C8E0}" type="presOf" srcId="{9BDF6D19-C0A5-4B76-80C3-E05B397F8471}" destId="{337274ED-1C4F-4873-904A-552A1DF1080A}" srcOrd="0" destOrd="0" presId="urn:microsoft.com/office/officeart/2018/2/layout/IconVerticalSolidList"/>
    <dgm:cxn modelId="{423FF06A-D95A-453D-85B4-D341B216DDE5}" type="presOf" srcId="{4F7D0915-59BC-4D18-80F8-8C3CB2A7C1D7}" destId="{337274ED-1C4F-4873-904A-552A1DF1080A}" srcOrd="0" destOrd="1" presId="urn:microsoft.com/office/officeart/2018/2/layout/IconVerticalSolidList"/>
    <dgm:cxn modelId="{2743AC82-7C1B-4744-9F2F-36EA5133842E}" type="presOf" srcId="{DF27F654-D803-4834-924A-A45331BEEB5D}" destId="{C5F69686-FF5D-4C52-8827-424727E0FDA3}" srcOrd="0" destOrd="0" presId="urn:microsoft.com/office/officeart/2018/2/layout/IconVerticalSolidList"/>
    <dgm:cxn modelId="{A10FD584-C883-41DD-A005-1CB998471426}" type="presOf" srcId="{7BA30AB2-8A6E-45AF-93D4-6C41CFE71468}" destId="{44FBFC72-9A6F-4083-BE09-84C9D3DFE393}" srcOrd="0" destOrd="0" presId="urn:microsoft.com/office/officeart/2018/2/layout/IconVerticalSolidList"/>
    <dgm:cxn modelId="{1C394BAA-75E0-4B95-B4DE-0B23CCC835EF}" type="presOf" srcId="{EA282464-5FC1-4515-A998-A8318ECCFE64}" destId="{13558AF9-7407-420C-A855-F5724FDCBF39}" srcOrd="0" destOrd="0" presId="urn:microsoft.com/office/officeart/2018/2/layout/IconVerticalSolidList"/>
    <dgm:cxn modelId="{F96C94B4-ACD5-47D5-91EB-3D97DA2503DA}" srcId="{DF27F654-D803-4834-924A-A45331BEEB5D}" destId="{4F7D0915-59BC-4D18-80F8-8C3CB2A7C1D7}" srcOrd="1" destOrd="0" parTransId="{820C3886-30E3-41BB-B473-03A6105BDE47}" sibTransId="{3A9E1B58-4DE5-4C28-85F7-0F45A2073D14}"/>
    <dgm:cxn modelId="{643FE6BF-90E1-4237-A688-107128FECA08}" type="presOf" srcId="{67536405-DAD2-4180-8FF4-996B70016ED5}" destId="{5E697AF3-4151-47DE-A23B-7C998550DD04}" srcOrd="0" destOrd="0" presId="urn:microsoft.com/office/officeart/2018/2/layout/IconVerticalSolidList"/>
    <dgm:cxn modelId="{286F0FD7-41B7-48E6-BD42-A9AD38704C83}" srcId="{07456EAA-A5C9-40AF-8E69-40983318632B}" destId="{67536405-DAD2-4180-8FF4-996B70016ED5}" srcOrd="0" destOrd="0" parTransId="{EA1B1761-7DA2-473F-9366-8F7901AF3919}" sibTransId="{25A3EA2A-8B56-47B1-B7D8-40252249FC3A}"/>
    <dgm:cxn modelId="{A9F3C0DE-786B-4A4D-AAFE-66717222C608}" type="presOf" srcId="{7532A9B5-0C91-45D6-A5B3-E5240FCB80E0}" destId="{23FF3A22-B604-433C-9BE1-BBC9EB975340}" srcOrd="0" destOrd="0" presId="urn:microsoft.com/office/officeart/2018/2/layout/IconVerticalSolidList"/>
    <dgm:cxn modelId="{E0DAEAE0-C416-4033-BBDA-ED45EA5A12C7}" type="presOf" srcId="{6CE35F9B-DB72-435A-B7D0-DAD93E092DB7}" destId="{691CCFED-FFC9-418E-96DC-2932C71B1BE0}" srcOrd="0" destOrd="0" presId="urn:microsoft.com/office/officeart/2018/2/layout/IconVerticalSolidList"/>
    <dgm:cxn modelId="{B6C0665D-2F03-4299-9003-20DEE0386431}" type="presParOf" srcId="{E9A499D6-F468-4252-BB42-0514459339C6}" destId="{956CF99C-CB9D-4C65-8A25-30EF87AE7C65}" srcOrd="0" destOrd="0" presId="urn:microsoft.com/office/officeart/2018/2/layout/IconVerticalSolidList"/>
    <dgm:cxn modelId="{B75F5CA0-CB3C-4EA6-A987-12492192B95A}" type="presParOf" srcId="{956CF99C-CB9D-4C65-8A25-30EF87AE7C65}" destId="{D34CB9B5-D32D-4E6C-B08E-6DB4B5390775}" srcOrd="0" destOrd="0" presId="urn:microsoft.com/office/officeart/2018/2/layout/IconVerticalSolidList"/>
    <dgm:cxn modelId="{637C7010-3166-46EB-B61B-0C0C51BB203C}" type="presParOf" srcId="{956CF99C-CB9D-4C65-8A25-30EF87AE7C65}" destId="{57591DE9-294B-4D40-9E7D-3DDC1B8278BE}" srcOrd="1" destOrd="0" presId="urn:microsoft.com/office/officeart/2018/2/layout/IconVerticalSolidList"/>
    <dgm:cxn modelId="{2399C057-3591-4C61-AF87-CA63CF4960A6}" type="presParOf" srcId="{956CF99C-CB9D-4C65-8A25-30EF87AE7C65}" destId="{8B479C15-FD8F-422D-BC92-70FD21688BA6}" srcOrd="2" destOrd="0" presId="urn:microsoft.com/office/officeart/2018/2/layout/IconVerticalSolidList"/>
    <dgm:cxn modelId="{8C165F26-E1D1-464D-ABF9-EF6A724E88A2}" type="presParOf" srcId="{956CF99C-CB9D-4C65-8A25-30EF87AE7C65}" destId="{5E697AF3-4151-47DE-A23B-7C998550DD04}" srcOrd="3" destOrd="0" presId="urn:microsoft.com/office/officeart/2018/2/layout/IconVerticalSolidList"/>
    <dgm:cxn modelId="{21FD1627-5ADC-46A7-B9EE-AFDE5D4E336D}" type="presParOf" srcId="{956CF99C-CB9D-4C65-8A25-30EF87AE7C65}" destId="{23FF3A22-B604-433C-9BE1-BBC9EB975340}" srcOrd="4" destOrd="0" presId="urn:microsoft.com/office/officeart/2018/2/layout/IconVerticalSolidList"/>
    <dgm:cxn modelId="{80854A24-BFAE-4A7C-AFD1-71DF90DCC97F}" type="presParOf" srcId="{E9A499D6-F468-4252-BB42-0514459339C6}" destId="{0E46987A-87A3-4043-B2AA-C0DE7C14A161}" srcOrd="1" destOrd="0" presId="urn:microsoft.com/office/officeart/2018/2/layout/IconVerticalSolidList"/>
    <dgm:cxn modelId="{329C899A-2569-4E49-8FD2-8AF7704EB8A2}" type="presParOf" srcId="{E9A499D6-F468-4252-BB42-0514459339C6}" destId="{FF33A0BA-92F4-4AB5-89CA-FD6C2FD4BC6F}" srcOrd="2" destOrd="0" presId="urn:microsoft.com/office/officeart/2018/2/layout/IconVerticalSolidList"/>
    <dgm:cxn modelId="{2B1C27C6-130E-49FE-9A90-AF581472C213}" type="presParOf" srcId="{FF33A0BA-92F4-4AB5-89CA-FD6C2FD4BC6F}" destId="{4FDFE55B-A0A7-4F15-8FF7-8AD4A8001167}" srcOrd="0" destOrd="0" presId="urn:microsoft.com/office/officeart/2018/2/layout/IconVerticalSolidList"/>
    <dgm:cxn modelId="{FB494887-5DBB-4A6A-93ED-9FE2014CB7DD}" type="presParOf" srcId="{FF33A0BA-92F4-4AB5-89CA-FD6C2FD4BC6F}" destId="{18B0D5B7-9C95-4F8D-9C41-6DC173ABDB07}" srcOrd="1" destOrd="0" presId="urn:microsoft.com/office/officeart/2018/2/layout/IconVerticalSolidList"/>
    <dgm:cxn modelId="{02E55016-5880-4D21-9554-0C86F327A588}" type="presParOf" srcId="{FF33A0BA-92F4-4AB5-89CA-FD6C2FD4BC6F}" destId="{82C481CB-77D3-4827-A1D7-FD972AD09D4A}" srcOrd="2" destOrd="0" presId="urn:microsoft.com/office/officeart/2018/2/layout/IconVerticalSolidList"/>
    <dgm:cxn modelId="{28C74E18-D4B0-4F3B-95CE-FCFE80660F95}" type="presParOf" srcId="{FF33A0BA-92F4-4AB5-89CA-FD6C2FD4BC6F}" destId="{691CCFED-FFC9-418E-96DC-2932C71B1BE0}" srcOrd="3" destOrd="0" presId="urn:microsoft.com/office/officeart/2018/2/layout/IconVerticalSolidList"/>
    <dgm:cxn modelId="{B58F3F4C-5CCC-4A7A-8982-5C6DC7C61C76}" type="presParOf" srcId="{E9A499D6-F468-4252-BB42-0514459339C6}" destId="{025D0988-1AC7-4877-881B-662C57CD0941}" srcOrd="3" destOrd="0" presId="urn:microsoft.com/office/officeart/2018/2/layout/IconVerticalSolidList"/>
    <dgm:cxn modelId="{C0F8BF33-68CB-49CD-8518-CE72E1018018}" type="presParOf" srcId="{E9A499D6-F468-4252-BB42-0514459339C6}" destId="{5E3980E6-FBB7-44C0-B1B3-DE0A2CD22ADA}" srcOrd="4" destOrd="0" presId="urn:microsoft.com/office/officeart/2018/2/layout/IconVerticalSolidList"/>
    <dgm:cxn modelId="{7A6C1B01-7D16-426F-BB99-64A98B541CC7}" type="presParOf" srcId="{5E3980E6-FBB7-44C0-B1B3-DE0A2CD22ADA}" destId="{5A1A312E-E419-4582-8A1E-58622C658F40}" srcOrd="0" destOrd="0" presId="urn:microsoft.com/office/officeart/2018/2/layout/IconVerticalSolidList"/>
    <dgm:cxn modelId="{A8A91D62-AB55-46A7-B76C-432956F2F183}" type="presParOf" srcId="{5E3980E6-FBB7-44C0-B1B3-DE0A2CD22ADA}" destId="{065540CE-FE85-4787-BABC-A3603924D678}" srcOrd="1" destOrd="0" presId="urn:microsoft.com/office/officeart/2018/2/layout/IconVerticalSolidList"/>
    <dgm:cxn modelId="{D8A19FE3-82FA-4921-ACD1-7D56017A6103}" type="presParOf" srcId="{5E3980E6-FBB7-44C0-B1B3-DE0A2CD22ADA}" destId="{1DB8759E-2B6C-47B9-922B-65AC62B694AB}" srcOrd="2" destOrd="0" presId="urn:microsoft.com/office/officeart/2018/2/layout/IconVerticalSolidList"/>
    <dgm:cxn modelId="{2590360D-E1EC-485A-95DB-CC8251585AA9}" type="presParOf" srcId="{5E3980E6-FBB7-44C0-B1B3-DE0A2CD22ADA}" destId="{13558AF9-7407-420C-A855-F5724FDCBF39}" srcOrd="3" destOrd="0" presId="urn:microsoft.com/office/officeart/2018/2/layout/IconVerticalSolidList"/>
    <dgm:cxn modelId="{0887E088-CB57-4514-A12C-9C784E7F2F2C}" type="presParOf" srcId="{5E3980E6-FBB7-44C0-B1B3-DE0A2CD22ADA}" destId="{44FBFC72-9A6F-4083-BE09-84C9D3DFE393}" srcOrd="4" destOrd="0" presId="urn:microsoft.com/office/officeart/2018/2/layout/IconVerticalSolidList"/>
    <dgm:cxn modelId="{707370B8-E653-4047-808B-4E8016233E0C}" type="presParOf" srcId="{E9A499D6-F468-4252-BB42-0514459339C6}" destId="{417C2947-BA30-4015-9AFB-0E59B15E2F3F}" srcOrd="5" destOrd="0" presId="urn:microsoft.com/office/officeart/2018/2/layout/IconVerticalSolidList"/>
    <dgm:cxn modelId="{B0B0B6E4-9DAE-40D3-A09F-9AC7B9E12F4F}" type="presParOf" srcId="{E9A499D6-F468-4252-BB42-0514459339C6}" destId="{2720DDD1-66F3-4AC1-A947-DF1835D84CF9}" srcOrd="6" destOrd="0" presId="urn:microsoft.com/office/officeart/2018/2/layout/IconVerticalSolidList"/>
    <dgm:cxn modelId="{5B28722C-8AD5-4CA5-BFD3-DE73D8B84D37}" type="presParOf" srcId="{2720DDD1-66F3-4AC1-A947-DF1835D84CF9}" destId="{EC0923A3-F5EF-44C1-BE35-2C8D5ADFF321}" srcOrd="0" destOrd="0" presId="urn:microsoft.com/office/officeart/2018/2/layout/IconVerticalSolidList"/>
    <dgm:cxn modelId="{1D9E2498-1C4B-40FA-887D-CFC7C10E286A}" type="presParOf" srcId="{2720DDD1-66F3-4AC1-A947-DF1835D84CF9}" destId="{75F60E2B-71B2-4A09-9CBB-464F64C5704C}" srcOrd="1" destOrd="0" presId="urn:microsoft.com/office/officeart/2018/2/layout/IconVerticalSolidList"/>
    <dgm:cxn modelId="{E5E55A4D-027B-4F0D-8A32-3926AFE66F86}" type="presParOf" srcId="{2720DDD1-66F3-4AC1-A947-DF1835D84CF9}" destId="{688E73B6-98E0-484C-839C-B89959E150E4}" srcOrd="2" destOrd="0" presId="urn:microsoft.com/office/officeart/2018/2/layout/IconVerticalSolidList"/>
    <dgm:cxn modelId="{55558A87-34B4-4F8E-A07B-5E95ECD3571B}" type="presParOf" srcId="{2720DDD1-66F3-4AC1-A947-DF1835D84CF9}" destId="{C5F69686-FF5D-4C52-8827-424727E0FDA3}" srcOrd="3" destOrd="0" presId="urn:microsoft.com/office/officeart/2018/2/layout/IconVerticalSolidList"/>
    <dgm:cxn modelId="{F2865163-AC1D-4A8E-AB35-97EFE74EACDD}" type="presParOf" srcId="{2720DDD1-66F3-4AC1-A947-DF1835D84CF9}" destId="{337274ED-1C4F-4873-904A-552A1DF1080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CB9B5-D32D-4E6C-B08E-6DB4B5390775}">
      <dsp:nvSpPr>
        <dsp:cNvPr id="0" name=""/>
        <dsp:cNvSpPr/>
      </dsp:nvSpPr>
      <dsp:spPr>
        <a:xfrm>
          <a:off x="0" y="4014"/>
          <a:ext cx="9077325" cy="934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91DE9-294B-4D40-9E7D-3DDC1B8278BE}">
      <dsp:nvSpPr>
        <dsp:cNvPr id="0" name=""/>
        <dsp:cNvSpPr/>
      </dsp:nvSpPr>
      <dsp:spPr>
        <a:xfrm>
          <a:off x="282632" y="214236"/>
          <a:ext cx="513876" cy="5138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97AF3-4151-47DE-A23B-7C998550DD04}">
      <dsp:nvSpPr>
        <dsp:cNvPr id="0" name=""/>
        <dsp:cNvSpPr/>
      </dsp:nvSpPr>
      <dsp:spPr>
        <a:xfrm>
          <a:off x="1079140" y="4014"/>
          <a:ext cx="4084796" cy="9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82" tIns="98882" rIns="98882" bIns="9888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Archiving Data</a:t>
          </a:r>
        </a:p>
      </dsp:txBody>
      <dsp:txXfrm>
        <a:off x="1079140" y="4014"/>
        <a:ext cx="4084796" cy="934320"/>
      </dsp:txXfrm>
    </dsp:sp>
    <dsp:sp modelId="{23FF3A22-B604-433C-9BE1-BBC9EB975340}">
      <dsp:nvSpPr>
        <dsp:cNvPr id="0" name=""/>
        <dsp:cNvSpPr/>
      </dsp:nvSpPr>
      <dsp:spPr>
        <a:xfrm>
          <a:off x="5163936" y="4014"/>
          <a:ext cx="3912333" cy="9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82" tIns="98882" rIns="98882" bIns="9888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- Site Metadata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- Continuous Usage Feed</a:t>
          </a:r>
        </a:p>
      </dsp:txBody>
      <dsp:txXfrm>
        <a:off x="5163936" y="4014"/>
        <a:ext cx="3912333" cy="934320"/>
      </dsp:txXfrm>
    </dsp:sp>
    <dsp:sp modelId="{4FDFE55B-A0A7-4F15-8FF7-8AD4A8001167}">
      <dsp:nvSpPr>
        <dsp:cNvPr id="0" name=""/>
        <dsp:cNvSpPr/>
      </dsp:nvSpPr>
      <dsp:spPr>
        <a:xfrm>
          <a:off x="0" y="1171915"/>
          <a:ext cx="9077325" cy="934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0D5B7-9C95-4F8D-9C41-6DC173ABDB07}">
      <dsp:nvSpPr>
        <dsp:cNvPr id="0" name=""/>
        <dsp:cNvSpPr/>
      </dsp:nvSpPr>
      <dsp:spPr>
        <a:xfrm>
          <a:off x="282632" y="1382137"/>
          <a:ext cx="513876" cy="5138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CCFED-FFC9-418E-96DC-2932C71B1BE0}">
      <dsp:nvSpPr>
        <dsp:cNvPr id="0" name=""/>
        <dsp:cNvSpPr/>
      </dsp:nvSpPr>
      <dsp:spPr>
        <a:xfrm>
          <a:off x="1079140" y="1171915"/>
          <a:ext cx="7997129" cy="9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82" tIns="98882" rIns="98882" bIns="9888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Log Monitoring</a:t>
          </a:r>
        </a:p>
      </dsp:txBody>
      <dsp:txXfrm>
        <a:off x="1079140" y="1171915"/>
        <a:ext cx="7997129" cy="934320"/>
      </dsp:txXfrm>
    </dsp:sp>
    <dsp:sp modelId="{5A1A312E-E419-4582-8A1E-58622C658F40}">
      <dsp:nvSpPr>
        <dsp:cNvPr id="0" name=""/>
        <dsp:cNvSpPr/>
      </dsp:nvSpPr>
      <dsp:spPr>
        <a:xfrm>
          <a:off x="0" y="2349337"/>
          <a:ext cx="9077325" cy="934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540CE-FE85-4787-BABC-A3603924D678}">
      <dsp:nvSpPr>
        <dsp:cNvPr id="0" name=""/>
        <dsp:cNvSpPr/>
      </dsp:nvSpPr>
      <dsp:spPr>
        <a:xfrm>
          <a:off x="282632" y="2550038"/>
          <a:ext cx="513876" cy="5138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58AF9-7407-420C-A855-F5724FDCBF39}">
      <dsp:nvSpPr>
        <dsp:cNvPr id="0" name=""/>
        <dsp:cNvSpPr/>
      </dsp:nvSpPr>
      <dsp:spPr>
        <a:xfrm>
          <a:off x="1079140" y="2339816"/>
          <a:ext cx="4084796" cy="9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82" tIns="98882" rIns="98882" bIns="9888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Performance Measures (PMs)</a:t>
          </a:r>
        </a:p>
      </dsp:txBody>
      <dsp:txXfrm>
        <a:off x="1079140" y="2339816"/>
        <a:ext cx="4084796" cy="934320"/>
      </dsp:txXfrm>
    </dsp:sp>
    <dsp:sp modelId="{44FBFC72-9A6F-4083-BE09-84C9D3DFE393}">
      <dsp:nvSpPr>
        <dsp:cNvPr id="0" name=""/>
        <dsp:cNvSpPr/>
      </dsp:nvSpPr>
      <dsp:spPr>
        <a:xfrm>
          <a:off x="5163936" y="2339816"/>
          <a:ext cx="3912333" cy="9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82" tIns="98882" rIns="98882" bIns="9888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kern="1200" dirty="0"/>
            <a:t>- Downtime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kern="1200" dirty="0"/>
            <a:t>- Utilization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i="1" kern="1200" dirty="0"/>
            <a:t>- Accuracy</a:t>
          </a:r>
          <a:endParaRPr lang="en-US" sz="1800" kern="1200" dirty="0"/>
        </a:p>
      </dsp:txBody>
      <dsp:txXfrm>
        <a:off x="5163936" y="2339816"/>
        <a:ext cx="3912333" cy="934320"/>
      </dsp:txXfrm>
    </dsp:sp>
    <dsp:sp modelId="{EC0923A3-F5EF-44C1-BE35-2C8D5ADFF321}">
      <dsp:nvSpPr>
        <dsp:cNvPr id="0" name=""/>
        <dsp:cNvSpPr/>
      </dsp:nvSpPr>
      <dsp:spPr>
        <a:xfrm>
          <a:off x="0" y="3507717"/>
          <a:ext cx="9077325" cy="934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60E2B-71B2-4A09-9CBB-464F64C5704C}">
      <dsp:nvSpPr>
        <dsp:cNvPr id="0" name=""/>
        <dsp:cNvSpPr/>
      </dsp:nvSpPr>
      <dsp:spPr>
        <a:xfrm>
          <a:off x="282632" y="3717939"/>
          <a:ext cx="513876" cy="5138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69686-FF5D-4C52-8827-424727E0FDA3}">
      <dsp:nvSpPr>
        <dsp:cNvPr id="0" name=""/>
        <dsp:cNvSpPr/>
      </dsp:nvSpPr>
      <dsp:spPr>
        <a:xfrm>
          <a:off x="1079140" y="3507717"/>
          <a:ext cx="4084796" cy="9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82" tIns="98882" rIns="98882" bIns="9888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Web Services (Web portal)</a:t>
          </a:r>
        </a:p>
      </dsp:txBody>
      <dsp:txXfrm>
        <a:off x="1079140" y="3507717"/>
        <a:ext cx="4084796" cy="934320"/>
      </dsp:txXfrm>
    </dsp:sp>
    <dsp:sp modelId="{337274ED-1C4F-4873-904A-552A1DF1080A}">
      <dsp:nvSpPr>
        <dsp:cNvPr id="0" name=""/>
        <dsp:cNvSpPr/>
      </dsp:nvSpPr>
      <dsp:spPr>
        <a:xfrm>
          <a:off x="5163936" y="3507717"/>
          <a:ext cx="3912333" cy="9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82" tIns="98882" rIns="98882" bIns="9888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Data Download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User Management</a:t>
          </a:r>
        </a:p>
      </dsp:txBody>
      <dsp:txXfrm>
        <a:off x="5163936" y="3507717"/>
        <a:ext cx="3912333" cy="93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1671-7E6C-7746-AF0D-CD197AFDFB61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0FB02-D9C2-6A4D-8A7B-43D279C71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0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2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3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9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5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AB265-C0D2-A543-B156-B0221787B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33906"/>
            <a:ext cx="12192000" cy="1124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38E82-F276-E142-E87C-5EDAC7406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888" y="905690"/>
            <a:ext cx="8334246" cy="2106570"/>
          </a:xfrm>
        </p:spPr>
        <p:txBody>
          <a:bodyPr rIns="91440">
            <a:normAutofit/>
          </a:bodyPr>
          <a:lstStyle>
            <a:lvl1pPr>
              <a:defRPr sz="4200" b="1" i="0">
                <a:solidFill>
                  <a:schemeClr val="tx1">
                    <a:lumMod val="90000"/>
                    <a:lumOff val="10000"/>
                  </a:schemeClr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</p:spTree>
    <p:extLst>
      <p:ext uri="{BB962C8B-B14F-4D97-AF65-F5344CB8AC3E}">
        <p14:creationId xmlns:p14="http://schemas.microsoft.com/office/powerpoint/2010/main" val="412645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W–Madison logo with white text on a black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DEFCB-76DD-8C96-B6DC-4040B702A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201325"/>
            <a:ext cx="10668000" cy="191386"/>
          </a:xfrm>
        </p:spPr>
        <p:txBody>
          <a:bodyPr>
            <a:normAutofit/>
          </a:bodyPr>
          <a:lstStyle>
            <a:lvl1pPr>
              <a:defRPr sz="1200" b="0" i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Black Closing Slide</a:t>
            </a:r>
          </a:p>
        </p:txBody>
      </p:sp>
    </p:spTree>
    <p:extLst>
      <p:ext uri="{BB962C8B-B14F-4D97-AF65-F5344CB8AC3E}">
        <p14:creationId xmlns:p14="http://schemas.microsoft.com/office/powerpoint/2010/main" val="231482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B1C6F3-8D05-7245-98E0-6A89EF37B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733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B0E5A4-57E2-7602-491D-37B816FD3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888" y="905690"/>
            <a:ext cx="8334246" cy="2106570"/>
          </a:xfrm>
        </p:spPr>
        <p:txBody>
          <a:bodyPr rIns="91440">
            <a:normAutofit/>
          </a:bodyPr>
          <a:lstStyle>
            <a:lvl1pPr>
              <a:defRPr sz="4200" b="1" i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D50E08-9389-704F-B967-8B33E01F63EE}"/>
              </a:ext>
            </a:extLst>
          </p:cNvPr>
          <p:cNvSpPr/>
          <p:nvPr userDrawn="1"/>
        </p:nvSpPr>
        <p:spPr>
          <a:xfrm>
            <a:off x="11506200" y="9797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A47717F-59FB-F445-B50C-D4B473F1A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3459" y="232022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2F59-3D81-9C0B-CDB4-B5F8B5CE8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Ins="91440">
            <a:normAutofit/>
          </a:bodyPr>
          <a:lstStyle>
            <a:lvl1pPr>
              <a:defRPr sz="3400" b="1" i="0">
                <a:solidFill>
                  <a:schemeClr val="tx1">
                    <a:lumMod val="90000"/>
                    <a:lumOff val="10000"/>
                  </a:schemeClr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FC75F-7C56-4347-B180-B45A7C3C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300" y="16257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615FB-E867-334E-BB0E-3B18A2659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5900" y="1840447"/>
            <a:ext cx="9677400" cy="444605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A315EF-C99D-DF4A-94FC-CDB4F9DEC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8902"/>
            <a:ext cx="2762551" cy="350865"/>
          </a:xfrm>
          <a:solidFill>
            <a:schemeClr val="accent1"/>
          </a:solidFill>
          <a:ln>
            <a:noFill/>
          </a:ln>
        </p:spPr>
        <p:txBody>
          <a:bodyPr wrap="none" lIns="274320" tIns="64008" rIns="182880" bIns="91440" anchor="ctr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MAFC - MAASTO TPIMS Archive</a:t>
            </a: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E43A678F-1B9C-36AA-AB4B-1BE6C6ACFE9D}"/>
              </a:ext>
            </a:extLst>
          </p:cNvPr>
          <p:cNvPicPr/>
          <p:nvPr userDrawn="1"/>
        </p:nvPicPr>
        <p:blipFill rotWithShape="1">
          <a:blip r:embed="rId2"/>
          <a:srcRect r="3704"/>
          <a:stretch/>
        </p:blipFill>
        <p:spPr bwMode="auto">
          <a:xfrm>
            <a:off x="10614392" y="6066476"/>
            <a:ext cx="1577608" cy="79152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628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E51D-BA97-2BBF-F3DF-C2B38B35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Ins="91440">
            <a:normAutofit/>
          </a:bodyPr>
          <a:lstStyle>
            <a:lvl1pPr>
              <a:defRPr sz="3400" b="1" i="0">
                <a:solidFill>
                  <a:schemeClr val="tx1">
                    <a:lumMod val="90000"/>
                    <a:lumOff val="10000"/>
                  </a:schemeClr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FC75F-7C56-4347-B180-B45A7C3C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300" y="16257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615FB-E867-334E-BB0E-3B18A2659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5900" y="1840447"/>
            <a:ext cx="4482548" cy="444605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A315EF-C99D-DF4A-94FC-CDB4F9DEC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8902"/>
            <a:ext cx="2762551" cy="350865"/>
          </a:xfrm>
          <a:solidFill>
            <a:schemeClr val="accent1"/>
          </a:solidFill>
          <a:ln>
            <a:noFill/>
          </a:ln>
        </p:spPr>
        <p:txBody>
          <a:bodyPr wrap="none" lIns="274320" tIns="64008" rIns="182880" bIns="91440" anchor="ctr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MAFC - MAASTO TPIMS Archive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0DEE38D-2FF0-2A49-A7D1-AF607FA3AB7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3554" y="1840447"/>
            <a:ext cx="4939746" cy="444605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708932F3-16D4-2B7F-089A-9A17229E140A}"/>
              </a:ext>
            </a:extLst>
          </p:cNvPr>
          <p:cNvPicPr/>
          <p:nvPr userDrawn="1"/>
        </p:nvPicPr>
        <p:blipFill rotWithShape="1">
          <a:blip r:embed="rId2"/>
          <a:srcRect r="3704"/>
          <a:stretch/>
        </p:blipFill>
        <p:spPr bwMode="auto">
          <a:xfrm>
            <a:off x="10614392" y="6066476"/>
            <a:ext cx="1577608" cy="79152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076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A194C-A4B8-2148-8BE0-5451BAAC5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4128"/>
            <a:ext cx="11163300" cy="5825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Insert subtitle if needed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A8E911-3157-1444-8D3E-B3404B047192}"/>
              </a:ext>
            </a:extLst>
          </p:cNvPr>
          <p:cNvSpPr/>
          <p:nvPr userDrawn="1"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6D0D8-B441-B94F-81C3-D858DB039304}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54FEC2B-37AF-0F44-BE06-966950F82A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B6C9F2-5465-8D47-8351-B6B681C45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C382C-FEDF-9251-E54F-141B8D210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2514600"/>
            <a:ext cx="8279202" cy="1367286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header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89242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EB0E-880C-6049-9B69-BA2FEE345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4128"/>
            <a:ext cx="11163300" cy="5833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Insert subtitle if needed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3DD59-F90E-824A-BBB1-FEED68A85CFA}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B906E23-D9AF-EB4E-BF01-60C6ADFFAA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1E94CE-F71B-1944-B826-00353C87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FF968CE-35E2-E543-8D71-1D8778441684}"/>
              </a:ext>
            </a:extLst>
          </p:cNvPr>
          <p:cNvSpPr/>
          <p:nvPr userDrawn="1"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EFDCA-0F37-B65D-EA97-DDFF7EC0B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2514600"/>
            <a:ext cx="8279202" cy="1367286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header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7571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57200"/>
            <a:ext cx="10668000" cy="1066800"/>
          </a:xfrm>
        </p:spPr>
        <p:txBody>
          <a:bodyPr>
            <a:normAutofit/>
          </a:bodyPr>
          <a:lstStyle>
            <a:lvl1pPr>
              <a:defRPr sz="3400" b="1" i="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D614-EDF6-8AD1-02DA-1BBA71DA1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180753"/>
            <a:ext cx="10668000" cy="180753"/>
          </a:xfrm>
        </p:spPr>
        <p:txBody>
          <a:bodyPr>
            <a:normAutofit/>
          </a:bodyPr>
          <a:lstStyle>
            <a:lvl1pPr>
              <a:defRPr sz="1200" b="0" i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64950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W–Madison logo in white text on a red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8A76A-7D1D-3E85-0AC5-9B02E65F2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180060"/>
            <a:ext cx="10668000" cy="170121"/>
          </a:xfrm>
        </p:spPr>
        <p:txBody>
          <a:bodyPr>
            <a:normAutofit/>
          </a:bodyPr>
          <a:lstStyle>
            <a:lvl1pPr>
              <a:defRPr sz="1200" b="0" i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Red Closing Slide</a:t>
            </a:r>
          </a:p>
        </p:txBody>
      </p:sp>
    </p:spTree>
    <p:extLst>
      <p:ext uri="{BB962C8B-B14F-4D97-AF65-F5344CB8AC3E}">
        <p14:creationId xmlns:p14="http://schemas.microsoft.com/office/powerpoint/2010/main" val="258312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0668000" cy="106680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828799"/>
            <a:ext cx="9677400" cy="445770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05057"/>
            <a:ext cx="1060586" cy="344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64008" rIns="91440" bIns="64008" rtlCol="0" anchor="ctr">
            <a:spAutoFit/>
          </a:bodyPr>
          <a:lstStyle>
            <a:lvl1pPr algn="ctr">
              <a:defRPr sz="1400" b="0" i="0">
                <a:solidFill>
                  <a:schemeClr val="bg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B1986-83A7-3542-BAD9-60B6AA5AD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W–Madison red crest logo&#10;">
            <a:extLst>
              <a:ext uri="{FF2B5EF4-FFF2-40B4-BE49-F238E27FC236}">
                <a16:creationId xmlns:a16="http://schemas.microsoft.com/office/drawing/2014/main" id="{0E552B7F-AB27-DB49-8004-05CB2856796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7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4" r:id="rId4"/>
    <p:sldLayoutId id="2147483663" r:id="rId5"/>
    <p:sldLayoutId id="2147483673" r:id="rId6"/>
    <p:sldLayoutId id="2147483666" r:id="rId7"/>
    <p:sldLayoutId id="2147483667" r:id="rId8"/>
    <p:sldLayoutId id="2147483676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6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1pPr>
      <a:lvl2pPr marL="6350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2pPr>
      <a:lvl3pPr marL="10922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4pPr>
      <a:lvl5pPr marL="200183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pos="312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orient="horz" pos="4248" userDrawn="1">
          <p15:clr>
            <a:srgbClr val="F26B43"/>
          </p15:clr>
        </p15:guide>
        <p15:guide id="7" orient="horz" pos="288" userDrawn="1">
          <p15:clr>
            <a:srgbClr val="F26B43"/>
          </p15:clr>
        </p15:guide>
        <p15:guide id="8" orient="horz" pos="960" userDrawn="1">
          <p15:clr>
            <a:srgbClr val="F26B43"/>
          </p15:clr>
        </p15:guide>
        <p15:guide id="9" pos="7032" userDrawn="1">
          <p15:clr>
            <a:srgbClr val="F26B43"/>
          </p15:clr>
        </p15:guide>
        <p15:guide id="10" pos="936" userDrawn="1">
          <p15:clr>
            <a:srgbClr val="F26B43"/>
          </p15:clr>
        </p15:guide>
        <p15:guide id="11" orient="horz" pos="1152" userDrawn="1">
          <p15:clr>
            <a:srgbClr val="F26B43"/>
          </p15:clr>
        </p15:guide>
        <p15:guide id="12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al.cee.wisc.edu/tpim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microsoft.com/office/2014/relationships/chartEx" Target="../charts/chartEx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ransportal.cee.wisc.edu/tpim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08D67-1DE6-8B79-A944-53EDF757BB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September 2023, OKI Conference on Freight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0A030-46DE-FE5A-6573-D0FE3E719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Mid America Freight Coalition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649166-F494-2D90-471B-9AC23C48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87" y="905690"/>
            <a:ext cx="8825129" cy="2106570"/>
          </a:xfrm>
        </p:spPr>
        <p:txBody>
          <a:bodyPr/>
          <a:lstStyle/>
          <a:p>
            <a:r>
              <a:rPr lang="en-US" dirty="0"/>
              <a:t>MAASTO Truck Parking Information Management System (TPIMS) Archive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42763B0B-5B22-6709-264C-02F402A4BFB9}"/>
              </a:ext>
            </a:extLst>
          </p:cNvPr>
          <p:cNvPicPr/>
          <p:nvPr/>
        </p:nvPicPr>
        <p:blipFill rotWithShape="1">
          <a:blip r:embed="rId3"/>
          <a:srcRect r="3704"/>
          <a:stretch/>
        </p:blipFill>
        <p:spPr bwMode="auto">
          <a:xfrm>
            <a:off x="9540983" y="5527921"/>
            <a:ext cx="2651017" cy="133007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671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9371-4A36-90EB-A066-8FE2F701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TPIMS Data Archival System Web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3C17-C959-286B-57BB-4422744671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2699" y="5984459"/>
            <a:ext cx="6543341" cy="35086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3"/>
              </a:rPr>
              <a:t>https://transportal.cee.wisc.edu/tpims/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CA1D5-95C8-4F36-34EB-CC98467CD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A3C14-0939-095D-1FBF-31F655B030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7" t="18000" r="3083" b="5236"/>
          <a:stretch/>
        </p:blipFill>
        <p:spPr>
          <a:xfrm>
            <a:off x="560070" y="1791934"/>
            <a:ext cx="9969660" cy="45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8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FD3B-F6A8-6E6C-B7D2-A8B8FD39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Query Result – Archive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1DE5C-1167-0FC3-1A3E-00DCA45DE4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3845A-A82A-CB9B-A4D5-53D1C3278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92DCA1-2168-FAAC-6F4B-E8EF286F1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56"/>
          <a:stretch/>
        </p:blipFill>
        <p:spPr>
          <a:xfrm>
            <a:off x="1447800" y="1696193"/>
            <a:ext cx="9065845" cy="47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7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41CB-89F1-56D6-E741-C5BD68DC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Utilization Trends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4934E-4988-25EF-9AC4-CB81C6FDE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0DF61C-2A5A-D43A-DB60-4D288297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64" y="1902267"/>
            <a:ext cx="7425572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1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E048-E79C-2A25-6B5D-7F10B090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Occupancy by Time of 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B8D1C-270A-9339-731E-F3BA857260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F7294-9BED-7DE6-CDA9-F3F84173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858" y="2169285"/>
            <a:ext cx="6230692" cy="413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4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392E-9272-0DA1-8DE7-52E02FE4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3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7AE9-6FA4-1805-75E8-9CC872DF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TPIMS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983EA-87C9-AD18-3065-E9A018C522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860" y="1855685"/>
            <a:ext cx="5179060" cy="4446053"/>
          </a:xfrm>
        </p:spPr>
        <p:txBody>
          <a:bodyPr/>
          <a:lstStyle/>
          <a:p>
            <a:r>
              <a:rPr lang="en-US" dirty="0"/>
              <a:t>Transportation Investment Generating Economic Recovery (TIGER) Grant</a:t>
            </a:r>
          </a:p>
          <a:p>
            <a:r>
              <a:rPr lang="en-US" dirty="0"/>
              <a:t>FHWA and State funds</a:t>
            </a:r>
          </a:p>
          <a:p>
            <a:r>
              <a:rPr lang="en-US" dirty="0"/>
              <a:t>System was fully operational in January 2019</a:t>
            </a:r>
          </a:p>
          <a:p>
            <a:r>
              <a:rPr lang="en-US" dirty="0"/>
              <a:t>TIGER grant period ended March, 2022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A9609-2DAB-601E-1E10-4BF9130F1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AASTO TPIMS Corridor">
            <a:extLst>
              <a:ext uri="{FF2B5EF4-FFF2-40B4-BE49-F238E27FC236}">
                <a16:creationId xmlns:a16="http://schemas.microsoft.com/office/drawing/2014/main" id="{7B494B80-75A3-0378-F345-83BC7394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6992"/>
            <a:ext cx="5551403" cy="35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NTB | LinkedIn">
            <a:extLst>
              <a:ext uri="{FF2B5EF4-FFF2-40B4-BE49-F238E27FC236}">
                <a16:creationId xmlns:a16="http://schemas.microsoft.com/office/drawing/2014/main" id="{AF3E91BF-758C-3C29-8120-7B5663BD6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41" y="5262880"/>
            <a:ext cx="1169035" cy="11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3F845FC-12BF-532E-3328-D84409FE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5079042"/>
            <a:ext cx="1169035" cy="16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4F1ADC7F-8730-ACC0-4EC1-2FBFAC8D7FA8}"/>
              </a:ext>
            </a:extLst>
          </p:cNvPr>
          <p:cNvPicPr/>
          <p:nvPr/>
        </p:nvPicPr>
        <p:blipFill rotWithShape="1">
          <a:blip r:embed="rId5"/>
          <a:srcRect r="3704"/>
          <a:stretch/>
        </p:blipFill>
        <p:spPr bwMode="auto">
          <a:xfrm>
            <a:off x="6207609" y="5262880"/>
            <a:ext cx="2176409" cy="109195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317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EEB6-BB23-073E-E36D-B10C0F6A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0668000" cy="1066800"/>
          </a:xfrm>
        </p:spPr>
        <p:txBody>
          <a:bodyPr anchor="b">
            <a:normAutofit/>
          </a:bodyPr>
          <a:lstStyle/>
          <a:p>
            <a:r>
              <a:rPr lang="en-US" dirty="0"/>
              <a:t>MAFC’s Role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682194-847A-5F6F-7032-D315A1C5A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98902"/>
            <a:ext cx="2762551" cy="35086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CDC5849-922C-34DA-8BC0-B75841C99E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2500646"/>
              </p:ext>
            </p:extLst>
          </p:nvPr>
        </p:nvGraphicFramePr>
        <p:xfrm>
          <a:off x="1228725" y="1840447"/>
          <a:ext cx="9077325" cy="4446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24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data flow&#10;&#10;Description automatically generated">
            <a:extLst>
              <a:ext uri="{FF2B5EF4-FFF2-40B4-BE49-F238E27FC236}">
                <a16:creationId xmlns:a16="http://schemas.microsoft.com/office/drawing/2014/main" id="{CE172DDD-45AB-9E7C-21C1-15A5AA6D2F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1" r="16512" b="18284"/>
          <a:stretch/>
        </p:blipFill>
        <p:spPr>
          <a:xfrm>
            <a:off x="549879" y="1783874"/>
            <a:ext cx="9977151" cy="48169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7FBC85-AC3D-AC42-586E-1F2CA795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TPIMS System Architecture and Data Flows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8044B-E817-F696-3A82-61E0284BD3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8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BBF4-D2F0-3D2C-5476-EF73C292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3ED5-14FD-644D-B634-C942B63F60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0117" y="1690170"/>
            <a:ext cx="4231259" cy="204839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Archive starting January 2019</a:t>
            </a:r>
          </a:p>
          <a:p>
            <a:r>
              <a:rPr lang="en-US" sz="2400" dirty="0"/>
              <a:t>144 total truck parking sites</a:t>
            </a:r>
          </a:p>
          <a:p>
            <a:r>
              <a:rPr lang="en-US" sz="2400" dirty="0"/>
              <a:t>5000+ parking spaces</a:t>
            </a:r>
          </a:p>
          <a:p>
            <a:r>
              <a:rPr lang="en-US" sz="2400" dirty="0"/>
              <a:t>160,000 records daily</a:t>
            </a:r>
          </a:p>
          <a:p>
            <a:r>
              <a:rPr lang="en-US" sz="2400" dirty="0"/>
              <a:t>148,651,162 as of Sep 5,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4139B-6A0B-FB23-7A0C-B680CF03FD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6FC7A-828C-9834-73ED-2FB11B09C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0" y="1894055"/>
            <a:ext cx="5313933" cy="3188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AF2A9F-CD97-ED2D-4A52-170FC93DF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6" r="22646"/>
          <a:stretch/>
        </p:blipFill>
        <p:spPr>
          <a:xfrm>
            <a:off x="7959472" y="3790014"/>
            <a:ext cx="2476500" cy="2755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5163C82D-716B-E955-8F41-525C6B7C3EC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90396723"/>
                  </p:ext>
                </p:extLst>
              </p:nvPr>
            </p:nvGraphicFramePr>
            <p:xfrm>
              <a:off x="3576320" y="4541519"/>
              <a:ext cx="4032632" cy="218212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4" name="Chart 13">
                <a:extLst>
                  <a:ext uri="{FF2B5EF4-FFF2-40B4-BE49-F238E27FC236}">
                    <a16:creationId xmlns:a16="http://schemas.microsoft.com/office/drawing/2014/main" id="{5163C82D-716B-E955-8F41-525C6B7C3E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6320" y="4541519"/>
                <a:ext cx="4032632" cy="21821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50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3BA4-8828-E43F-9A9C-65CE1B6C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portal – User access tiers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95128DE-C585-503B-B1CC-3362D0E02DB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3736428"/>
              </p:ext>
            </p:extLst>
          </p:nvPr>
        </p:nvGraphicFramePr>
        <p:xfrm>
          <a:off x="495300" y="2802256"/>
          <a:ext cx="1106805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895">
                  <a:extLst>
                    <a:ext uri="{9D8B030D-6E8A-4147-A177-3AD203B41FA5}">
                      <a16:colId xmlns:a16="http://schemas.microsoft.com/office/drawing/2014/main" val="2541374513"/>
                    </a:ext>
                  </a:extLst>
                </a:gridCol>
                <a:gridCol w="2077530">
                  <a:extLst>
                    <a:ext uri="{9D8B030D-6E8A-4147-A177-3AD203B41FA5}">
                      <a16:colId xmlns:a16="http://schemas.microsoft.com/office/drawing/2014/main" val="152674986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601647362"/>
                    </a:ext>
                  </a:extLst>
                </a:gridCol>
                <a:gridCol w="4067175">
                  <a:extLst>
                    <a:ext uri="{9D8B030D-6E8A-4147-A177-3AD203B41FA5}">
                      <a16:colId xmlns:a16="http://schemas.microsoft.com/office/drawing/2014/main" val="1121146456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3000745565"/>
                    </a:ext>
                  </a:extLst>
                </a:gridCol>
                <a:gridCol w="1328737">
                  <a:extLst>
                    <a:ext uri="{9D8B030D-6E8A-4147-A177-3AD203B41FA5}">
                      <a16:colId xmlns:a16="http://schemas.microsoft.com/office/drawing/2014/main" val="1270836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Account Required?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Admin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No. of Accounts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8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Performance reports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31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Authorized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Performance report + </a:t>
                      </a:r>
                    </a:p>
                    <a:p>
                      <a:pPr algn="ctr"/>
                      <a:r>
                        <a:rPr lang="en-US" dirty="0"/>
                        <a:t>Historical data (with limited data fields)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30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Performance reports + </a:t>
                      </a:r>
                    </a:p>
                    <a:p>
                      <a:pPr algn="ctr"/>
                      <a:r>
                        <a:rPr lang="en-US" dirty="0"/>
                        <a:t>Historical data (full)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1850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8E654-7935-C25A-93DB-1044BE0E3C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3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9371-4A36-90EB-A066-8FE2F701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TPIMS Data Archival System Web Portal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CA1D5-95C8-4F36-34EB-CC98467CD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4C4970-02D3-3A31-0441-A9ED08046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48" b="10296"/>
          <a:stretch/>
        </p:blipFill>
        <p:spPr>
          <a:xfrm>
            <a:off x="495300" y="1816891"/>
            <a:ext cx="9855200" cy="42993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3C17-C959-286B-57BB-4422744671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2699" y="5984459"/>
            <a:ext cx="6543341" cy="35086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4"/>
              </a:rPr>
              <a:t>https://transportal.cee.wisc.edu/tpims/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609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EBA5-F634-D890-BAC3-FC271D47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 Summary – Grant Period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E95CF-4311-71EC-B96C-BCA0D4B3A9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48D8B-02A6-6115-2F4F-25013C9C4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36" r="9740" b="6666"/>
          <a:stretch/>
        </p:blipFill>
        <p:spPr>
          <a:xfrm>
            <a:off x="327025" y="1832347"/>
            <a:ext cx="10257937" cy="42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6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8BD1-838B-1675-B5F5-928B2561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 Summary - Quarter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DC7CA-F729-7CB5-073C-C6AB3F1264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AD965-0CD3-BF90-4D07-9B41490A8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74" r="38750" b="6667"/>
          <a:stretch/>
        </p:blipFill>
        <p:spPr>
          <a:xfrm>
            <a:off x="965200" y="1895152"/>
            <a:ext cx="7467600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8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-Madison theme1">
      <a:dk1>
        <a:srgbClr val="202020"/>
      </a:dk1>
      <a:lt1>
        <a:srgbClr val="FFFFFF"/>
      </a:lt1>
      <a:dk2>
        <a:srgbClr val="101010"/>
      </a:dk2>
      <a:lt2>
        <a:srgbClr val="DADFE1"/>
      </a:lt2>
      <a:accent1>
        <a:srgbClr val="C5050C"/>
      </a:accent1>
      <a:accent2>
        <a:srgbClr val="C5050C"/>
      </a:accent2>
      <a:accent3>
        <a:srgbClr val="9B0000"/>
      </a:accent3>
      <a:accent4>
        <a:srgbClr val="FCCB51"/>
      </a:accent4>
      <a:accent5>
        <a:srgbClr val="80B3AE"/>
      </a:accent5>
      <a:accent6>
        <a:srgbClr val="ADADAD"/>
      </a:accent6>
      <a:hlink>
        <a:srgbClr val="0479A8"/>
      </a:hlink>
      <a:folHlink>
        <a:srgbClr val="047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-Madison-text-RedHat-16_9" id="{95593F7D-9FAF-BB4B-A7BE-F5CF431D03A6}" vid="{E659526A-33C2-F44A-892A-8A9B499011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UW-Madison-text-RedHat-16_9</Template>
  <TotalTime>2844</TotalTime>
  <Words>261</Words>
  <Application>Microsoft Macintosh PowerPoint</Application>
  <PresentationFormat>Widescreen</PresentationFormat>
  <Paragraphs>69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Red Hat Display</vt:lpstr>
      <vt:lpstr>Red Hat Text</vt:lpstr>
      <vt:lpstr>Office Theme</vt:lpstr>
      <vt:lpstr>MAASTO Truck Parking Information Management System (TPIMS) Archive</vt:lpstr>
      <vt:lpstr>Overview of the TPIMS Project</vt:lpstr>
      <vt:lpstr>MAFC’s Role</vt:lpstr>
      <vt:lpstr>TPIMS System Architecture and Data Flows</vt:lpstr>
      <vt:lpstr>Overview of the Archive</vt:lpstr>
      <vt:lpstr>Web portal – User access tiers</vt:lpstr>
      <vt:lpstr>TPIMS Data Archival System Web Portal</vt:lpstr>
      <vt:lpstr>Performance Measure Summary – Grant Period</vt:lpstr>
      <vt:lpstr>Performance Measure Summary - Quarter</vt:lpstr>
      <vt:lpstr>TPIMS Data Archival System Web Portal</vt:lpstr>
      <vt:lpstr>Sample Query Result – Archive Data</vt:lpstr>
      <vt:lpstr>Applications – Utilization Trends</vt:lpstr>
      <vt:lpstr>Applications – Occupancy by Time of 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MAASTO Truck Parking Information Management System (TPIMS) Archive</dc:title>
  <dc:creator>Anupam Srivastava</dc:creator>
  <cp:lastModifiedBy>Ernest Perry</cp:lastModifiedBy>
  <cp:revision>24</cp:revision>
  <dcterms:created xsi:type="dcterms:W3CDTF">2023-08-25T21:08:58Z</dcterms:created>
  <dcterms:modified xsi:type="dcterms:W3CDTF">2023-10-13T12:51:42Z</dcterms:modified>
</cp:coreProperties>
</file>