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1" r:id="rId4"/>
    <p:sldId id="259" r:id="rId5"/>
    <p:sldId id="264" r:id="rId6"/>
    <p:sldId id="265" r:id="rId7"/>
    <p:sldId id="260" r:id="rId8"/>
    <p:sldId id="266" r:id="rId9"/>
    <p:sldId id="262" r:id="rId10"/>
    <p:sldId id="263" r:id="rId11"/>
    <p:sldId id="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5FE1-D9D1-214C-A629-E415C9B174DB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55DC3-C147-8A49-BB22-469B5B45D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55DC3-C147-8A49-BB22-469B5B45DC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4ABDE-4228-ACB0-DFD2-F9535C9CA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A4F44-2A17-7609-5D9F-C793E726D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5D841-3FEB-616D-BA28-AB67AEA6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DECDC-8585-CE79-C77A-098FCAA0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C49EA-4E1A-49E2-3FBC-2D8ED0F4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4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74BB-6F21-EDA9-2DD9-2A2CBDD0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E5445-CC2F-3EF7-7D1A-868E34B14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4410C-BA70-C0F1-A9EE-54AE2A14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1C8D4-C7DF-2A8E-12AA-5F1E4063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4EEA3-70D0-4A72-7BC6-F45741D6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0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E69C8-452F-E0F6-8776-11F3602C5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BE153-B98D-3D81-3942-8805CC89C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83243-5BD0-6764-C949-E63795FD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19F2-9FA3-C670-FDE1-4EC7F90C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CD1C4-6827-89D7-DD44-2D531317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9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B60B-8F75-01A6-6569-DFC42C1D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9C281-D810-B54A-1BB2-FDA545D21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816D7-6C08-5A94-AF0B-3991EBBF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A45C6-900A-E1E5-15F6-D32BF5EE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F16B3-13D2-63FA-ED24-BC2779D6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6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FA0B2-A9A8-55F6-D3BC-CC19DE09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E786E-E26C-FD1C-68EC-4A1B6D8F3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FF989-419C-0129-D907-A57D985E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31B9E-C0D0-6C59-435B-447911DA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C3183-968B-806F-13A3-515CC37C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FE60-7B58-20E6-EB2F-615EB9F9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37790-798A-3D8C-F14C-2F84EFBE4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A52A2-D9EC-8461-6A51-8A3814B13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1F9E7-2A19-3B8B-ED3C-A2AE073B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C074A-B56B-BF81-A5AC-87D79AA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B5E91-7B53-1299-6949-E050B25C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3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A739-AE89-24E8-C165-1C3BCB34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CCADE-D951-9732-13B5-F264F2634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E82F7-F2DD-8EE3-7A87-6E38F421C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58357-6E1D-CDEC-4A47-0B72AA46B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5A8B1-19B0-A5DC-4DBD-40973C723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EB0D3-8F52-5957-B1AB-FB46B035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5AEF3-43F1-75AB-5B3D-A760D9E3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9BCA32-F3BD-B60B-1C21-8325E0A5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7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B70B-45B0-902A-0449-76782C61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61F97-FB2B-5F35-F61B-E101063E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57021-F2E8-7491-9130-ED0A3E17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9B4B2-9845-BAFD-800E-7F5864C6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1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F73C4-2588-661B-7C8E-F064A1F5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7492D-72F9-0864-75FC-519ACBE2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031C0-B01F-FC3D-CB48-A1D337AE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1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A0DF-81E0-D66C-D264-F19810D2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4F4C5-BB02-F2B0-B1A8-D195EC19D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7C222-2999-8AE6-87E0-94A941BAC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8C5E7-9EBC-2B13-5015-67F0A5C6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E63D6-30A8-859D-D0F2-2C74D235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C5FAD-5E20-E501-CEF3-0E892DC1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6162-26F5-0E27-E384-3C1D8ADF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9298C-7864-7E0E-F732-D06DE1355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F4BD6-CE06-2660-167D-CEB899ED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F929C-7354-A0C9-5AEB-6C8378D9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C2CEC-182E-5C9F-ECFB-9CC1A41A8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FFAE7-B080-0DEA-2624-A242B552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708BE0-F148-A805-637C-B0DA69FF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1F550-CBFC-7512-EE8C-D31292416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EE54E-C4F0-B471-53FC-79F391E3A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4AB1C-75FF-7D40-B317-FA59D584A129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51450-FA22-CED0-88E5-8A8CDE967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547A-803D-94D7-F72E-F87934E24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0D06F-0C54-3044-8DC5-3694B7D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tif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s.fhwa.dot.gov/Freight/infrastructure/truck_parking/index.htm" TargetMode="External"/><Relationship Id="rId2" Type="http://schemas.openxmlformats.org/officeDocument/2006/relationships/hyperlink" Target="https://www.fmcsa.dot.gov/safety/driver-safety/cmv-driving-tips-references#R1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e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idamericafreight.org/wp-content/uploads/2019/03/MAFC21-Identification-of-Urban-Truck-Parking-Locations.pdf" TargetMode="External"/><Relationship Id="rId5" Type="http://schemas.openxmlformats.org/officeDocument/2006/relationships/hyperlink" Target="https://midamericafreight.org/wp-content/uploads/2021/08/OSOWSupportForMAASTOscohtMCC_Report.pdf" TargetMode="External"/><Relationship Id="rId4" Type="http://schemas.openxmlformats.org/officeDocument/2006/relationships/hyperlink" Target="http://midamericafreight.org/wp-content/uploads/2019/05/MAFC_TPMS_Synthesis_07012015_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ad with a white line on it&#10;&#10;Description automatically generated with medium confidence">
            <a:extLst>
              <a:ext uri="{FF2B5EF4-FFF2-40B4-BE49-F238E27FC236}">
                <a16:creationId xmlns:a16="http://schemas.microsoft.com/office/drawing/2014/main" id="{D916DC5A-73E5-946C-0EE8-BAC4FFEE6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EF2DD-A1BB-667D-C3FE-90091B934850}"/>
              </a:ext>
            </a:extLst>
          </p:cNvPr>
          <p:cNvSpPr txBox="1"/>
          <p:nvPr/>
        </p:nvSpPr>
        <p:spPr>
          <a:xfrm>
            <a:off x="3392466" y="926757"/>
            <a:ext cx="8798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Truck Parking in the MAASTO Region: More Spaces, More Technology, and Increased Collaboration!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DF09E-0332-C0C7-7447-BC15CCA3DE7C}"/>
              </a:ext>
            </a:extLst>
          </p:cNvPr>
          <p:cNvSpPr txBox="1"/>
          <p:nvPr/>
        </p:nvSpPr>
        <p:spPr>
          <a:xfrm>
            <a:off x="700763" y="5264207"/>
            <a:ext cx="8798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MAFC Annual Meeting at the Ohio conference on Freight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Sept. 5- 7, 2023.  Cincinnati, Ohio. </a:t>
            </a:r>
          </a:p>
          <a:p>
            <a:endParaRPr lang="en-US" dirty="0"/>
          </a:p>
        </p:txBody>
      </p: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B8415F1E-008D-2B53-C74B-EA7E9AE0497B}"/>
              </a:ext>
            </a:extLst>
          </p:cNvPr>
          <p:cNvPicPr/>
          <p:nvPr/>
        </p:nvPicPr>
        <p:blipFill rotWithShape="1">
          <a:blip r:embed="rId3"/>
          <a:srcRect r="3704"/>
          <a:stretch/>
        </p:blipFill>
        <p:spPr bwMode="auto">
          <a:xfrm>
            <a:off x="371487" y="261717"/>
            <a:ext cx="2651017" cy="133007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3168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trucksx-largebackup.jpg">
            <a:extLst>
              <a:ext uri="{FF2B5EF4-FFF2-40B4-BE49-F238E27FC236}">
                <a16:creationId xmlns:a16="http://schemas.microsoft.com/office/drawing/2014/main" id="{1CE2F95D-CFDB-6402-4210-E624AFB1C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1" b="15538"/>
          <a:stretch/>
        </p:blipFill>
        <p:spPr bwMode="auto">
          <a:xfrm>
            <a:off x="0" y="10"/>
            <a:ext cx="121889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C1FBE-E542-F871-F68C-271A0FB4A7D5}"/>
              </a:ext>
            </a:extLst>
          </p:cNvPr>
          <p:cNvSpPr txBox="1"/>
          <p:nvPr/>
        </p:nvSpPr>
        <p:spPr>
          <a:xfrm>
            <a:off x="1527048" y="1124712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But what about the future - -safety!!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 Force?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Automation? Consumerism? Environment 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More Multimodal</a:t>
            </a:r>
            <a:r>
              <a:rPr lang="en-US" sz="4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6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A923B5-13CF-2E0E-1BD4-7F773B7E4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" y="3272390"/>
            <a:ext cx="4448432" cy="3200236"/>
          </a:xfrm>
          <a:prstGeom prst="rect">
            <a:avLst/>
          </a:prstGeom>
        </p:spPr>
      </p:pic>
      <p:pic>
        <p:nvPicPr>
          <p:cNvPr id="14" name="Picture 2" descr="C:\Users\ebperry\Pictures\MAFC tours spring 2013\steel coils unload pj 2013.jpg">
            <a:extLst>
              <a:ext uri="{FF2B5EF4-FFF2-40B4-BE49-F238E27FC236}">
                <a16:creationId xmlns:a16="http://schemas.microsoft.com/office/drawing/2014/main" id="{34A3B961-4722-B6DA-C72E-4F456B55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95" y="385374"/>
            <a:ext cx="34798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train with a tank on the tracks&#10;&#10;Description automatically generated with medium confidence">
            <a:extLst>
              <a:ext uri="{FF2B5EF4-FFF2-40B4-BE49-F238E27FC236}">
                <a16:creationId xmlns:a16="http://schemas.microsoft.com/office/drawing/2014/main" id="{BA7317E1-483C-840D-EEE1-83822AF64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515" y="629588"/>
            <a:ext cx="2355473" cy="1766604"/>
          </a:xfrm>
          <a:prstGeom prst="rect">
            <a:avLst/>
          </a:prstGeom>
        </p:spPr>
      </p:pic>
      <p:pic>
        <p:nvPicPr>
          <p:cNvPr id="20" name="Picture 19" descr="A group of men standing in front of a building&#10;&#10;Description automatically generated">
            <a:extLst>
              <a:ext uri="{FF2B5EF4-FFF2-40B4-BE49-F238E27FC236}">
                <a16:creationId xmlns:a16="http://schemas.microsoft.com/office/drawing/2014/main" id="{EAA9E4DC-C4C1-D592-370C-CAF91BF48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81" y="225675"/>
            <a:ext cx="4576119" cy="34320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02EA9D-89DA-51B6-5C38-455BCB53745A}"/>
              </a:ext>
            </a:extLst>
          </p:cNvPr>
          <p:cNvSpPr txBox="1"/>
          <p:nvPr/>
        </p:nvSpPr>
        <p:spPr>
          <a:xfrm>
            <a:off x="4909182" y="4090087"/>
            <a:ext cx="3111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Ernie Perry, Ph.D.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MAFC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UW-Madison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ebperry@wisc.edu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Calendar&#10;&#10;Description automatically generated">
            <a:extLst>
              <a:ext uri="{FF2B5EF4-FFF2-40B4-BE49-F238E27FC236}">
                <a16:creationId xmlns:a16="http://schemas.microsoft.com/office/drawing/2014/main" id="{6EA57D67-7BB6-A5B5-2A27-CDE6B893296E}"/>
              </a:ext>
            </a:extLst>
          </p:cNvPr>
          <p:cNvPicPr/>
          <p:nvPr/>
        </p:nvPicPr>
        <p:blipFill rotWithShape="1">
          <a:blip r:embed="rId6"/>
          <a:srcRect r="3704"/>
          <a:stretch/>
        </p:blipFill>
        <p:spPr bwMode="auto">
          <a:xfrm>
            <a:off x="8267868" y="3978876"/>
            <a:ext cx="2343665" cy="107623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A logo for a college&#10;&#10;Description automatically generated">
            <a:extLst>
              <a:ext uri="{FF2B5EF4-FFF2-40B4-BE49-F238E27FC236}">
                <a16:creationId xmlns:a16="http://schemas.microsoft.com/office/drawing/2014/main" id="{62E32546-8A74-5581-7990-CF0D0D513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499" y="5376225"/>
            <a:ext cx="4833363" cy="13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9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pole&#10;&#10;Description automatically generated">
            <a:extLst>
              <a:ext uri="{FF2B5EF4-FFF2-40B4-BE49-F238E27FC236}">
                <a16:creationId xmlns:a16="http://schemas.microsoft.com/office/drawing/2014/main" id="{CFF05336-235B-6F13-D064-253C439C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E58E9-D49A-1040-0786-529462FF345A}"/>
              </a:ext>
            </a:extLst>
          </p:cNvPr>
          <p:cNvSpPr txBox="1"/>
          <p:nvPr/>
        </p:nvSpPr>
        <p:spPr>
          <a:xfrm>
            <a:off x="7938724" y="185351"/>
            <a:ext cx="4166779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MAFC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of Constraints and Opportunities with Truck Parking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Truck Operations and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Trends – Electrification, Decarbonization, Automaton.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Regional Truck Parking Research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1047B10-505F-D5EF-380D-2FD376615586}"/>
              </a:ext>
            </a:extLst>
          </p:cNvPr>
          <p:cNvPicPr/>
          <p:nvPr/>
        </p:nvPicPr>
        <p:blipFill rotWithShape="1">
          <a:blip r:embed="rId3"/>
          <a:srcRect r="3704"/>
          <a:stretch/>
        </p:blipFill>
        <p:spPr bwMode="auto">
          <a:xfrm>
            <a:off x="166324" y="5370223"/>
            <a:ext cx="2651017" cy="133007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753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6730E-2A74-3A7F-6732-1E44BD90022B}"/>
              </a:ext>
            </a:extLst>
          </p:cNvPr>
          <p:cNvSpPr txBox="1"/>
          <p:nvPr/>
        </p:nvSpPr>
        <p:spPr>
          <a:xfrm>
            <a:off x="580768" y="420130"/>
            <a:ext cx="79237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Mid America Freight Coalition – MAFC</a:t>
            </a:r>
          </a:p>
          <a:p>
            <a:r>
              <a:rPr lang="en-US" dirty="0"/>
              <a:t>https://</a:t>
            </a:r>
            <a:r>
              <a:rPr lang="en-US" dirty="0" err="1"/>
              <a:t>midamericafreight.org</a:t>
            </a:r>
            <a:r>
              <a:rPr lang="en-US" dirty="0"/>
              <a:t>/</a:t>
            </a:r>
          </a:p>
        </p:txBody>
      </p:sp>
      <p:pic>
        <p:nvPicPr>
          <p:cNvPr id="2050" name="Picture 2" descr="Branding - Mid America Association of State Transportation Officials  (MAASTO)">
            <a:extLst>
              <a:ext uri="{FF2B5EF4-FFF2-40B4-BE49-F238E27FC236}">
                <a16:creationId xmlns:a16="http://schemas.microsoft.com/office/drawing/2014/main" id="{2A703C4C-0871-E443-BE77-D9347A46C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2" y="1739900"/>
            <a:ext cx="48006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6F450507-59CC-08E0-BE4D-B4AEC0990B97}"/>
              </a:ext>
            </a:extLst>
          </p:cNvPr>
          <p:cNvPicPr/>
          <p:nvPr/>
        </p:nvPicPr>
        <p:blipFill rotWithShape="1">
          <a:blip r:embed="rId3"/>
          <a:srcRect r="3704"/>
          <a:stretch/>
        </p:blipFill>
        <p:spPr bwMode="auto">
          <a:xfrm>
            <a:off x="7044383" y="1739900"/>
            <a:ext cx="3656568" cy="16891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19BEAF-B3E2-89BD-E3B6-ADE19639653F}"/>
              </a:ext>
            </a:extLst>
          </p:cNvPr>
          <p:cNvSpPr txBox="1"/>
          <p:nvPr/>
        </p:nvSpPr>
        <p:spPr>
          <a:xfrm>
            <a:off x="494271" y="3571328"/>
            <a:ext cx="10911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2008, 10 states, networking, professional development, collaboration, and research!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95B8F-7E74-DF20-5F01-E4D8AC9B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21" y="4320230"/>
            <a:ext cx="3185985" cy="2389489"/>
          </a:xfrm>
          <a:prstGeom prst="rect">
            <a:avLst/>
          </a:prstGeom>
        </p:spPr>
      </p:pic>
      <p:pic>
        <p:nvPicPr>
          <p:cNvPr id="9" name="Picture 8" descr="A map of the state of michigan&#10;&#10;Description automatically generated">
            <a:extLst>
              <a:ext uri="{FF2B5EF4-FFF2-40B4-BE49-F238E27FC236}">
                <a16:creationId xmlns:a16="http://schemas.microsoft.com/office/drawing/2014/main" id="{D4DF4395-EA53-627B-B7D0-7D09914F2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589" y="4320229"/>
            <a:ext cx="2956992" cy="2389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1A2B6-37A0-DBA0-153F-1FA216675F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51" y="4525435"/>
            <a:ext cx="2743492" cy="20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59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B5FC70-54F3-615A-534B-1DEB06098B89}"/>
              </a:ext>
            </a:extLst>
          </p:cNvPr>
          <p:cNvSpPr txBox="1"/>
          <p:nvPr/>
        </p:nvSpPr>
        <p:spPr>
          <a:xfrm>
            <a:off x="132837" y="152570"/>
            <a:ext cx="1218684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TRUCK PARKING - - Review of Constraints and Opportunities with Truck Parking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Safety! </a:t>
            </a:r>
            <a:r>
              <a:rPr lang="en-US" sz="20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 Large Truck Crash Causation Study (LTCCS) reported that 13 percent of commercial motor vehicle (CMV) drivers were considered to have been fatigued at the time of their crash.</a:t>
            </a:r>
            <a:r>
              <a:rPr lang="en-US" sz="2000" b="0" i="0" u="sng" baseline="30000" dirty="0">
                <a:solidFill>
                  <a:srgbClr val="0079C0"/>
                </a:solidFill>
                <a:effectLst/>
                <a:latin typeface="Open Sans" panose="020B0606030504020204" pitchFamily="34" charset="0"/>
                <a:hlinkClick r:id="rId2"/>
              </a:rPr>
              <a:t>15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# of spaces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versus number of trucks with parking needs. </a:t>
            </a:r>
            <a:r>
              <a:rPr lang="en-US" sz="200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According to the Owner-Operator Independent Drivers Association (OOIDA), </a:t>
            </a:r>
            <a:r>
              <a:rPr lang="en-US" sz="2000" dirty="0">
                <a:solidFill>
                  <a:srgbClr val="040C2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only one parking spot available for every 11 trucks on the road</a:t>
            </a:r>
            <a:r>
              <a:rPr lang="en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C2F3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The </a:t>
            </a:r>
            <a:r>
              <a:rPr lang="en-US" sz="2000" u="sng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U.S. Department of Transportation Federal Highway Administration</a:t>
            </a:r>
            <a:r>
              <a:rPr lang="en-US" sz="2000" dirty="0">
                <a:solidFill>
                  <a:srgbClr val="2C2F3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lists the current shortage of more than 40,000 truck parking spaces as a national safety concern.</a:t>
            </a:r>
            <a:r>
              <a:rPr lang="en-US" sz="2000" dirty="0">
                <a:effectLst/>
              </a:rPr>
              <a:t>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trucks parked on a street&#10;&#10;Description automatically generated">
            <a:extLst>
              <a:ext uri="{FF2B5EF4-FFF2-40B4-BE49-F238E27FC236}">
                <a16:creationId xmlns:a16="http://schemas.microsoft.com/office/drawing/2014/main" id="{893C6D88-E468-5E00-2F5C-921E205A8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47" y="4231358"/>
            <a:ext cx="5008852" cy="2385014"/>
          </a:xfrm>
          <a:prstGeom prst="rect">
            <a:avLst/>
          </a:prstGeom>
        </p:spPr>
      </p:pic>
      <p:pic>
        <p:nvPicPr>
          <p:cNvPr id="7" name="Picture 6" descr="A semi trucks on a road&#10;&#10;Description automatically generated">
            <a:extLst>
              <a:ext uri="{FF2B5EF4-FFF2-40B4-BE49-F238E27FC236}">
                <a16:creationId xmlns:a16="http://schemas.microsoft.com/office/drawing/2014/main" id="{4FED2F55-E7BF-F7E3-A3BA-C2DF66A4D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919" y="4163808"/>
            <a:ext cx="3270807" cy="245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9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3FA8A1-D517-5747-73C2-664E5D0E6497}"/>
              </a:ext>
            </a:extLst>
          </p:cNvPr>
          <p:cNvSpPr txBox="1"/>
          <p:nvPr/>
        </p:nvSpPr>
        <p:spPr>
          <a:xfrm>
            <a:off x="259492" y="1120676"/>
            <a:ext cx="9591933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Location of parking and purpose of parking – short or long term, HOS related, queuing for loads or delivery?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F4E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Owner-Operator Independent Drivers Association wrote a letter to DOT earlier this year citing that 98% percent of drivers report problems finding safe parking, costing drivers more than 56 minutes of drive-time to find parking.</a:t>
            </a:r>
            <a:r>
              <a:rPr lang="en-US" sz="2000" dirty="0">
                <a:effectLst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Services offered at parking area (OSOW, charging…?)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Randolph Sheppard Act, 20 U.S.C. 107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Economic Relevance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F4E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56 minutes of drive-time to find parking. That wasted time is estimated to cause a $5,500 loss in annual compensation – roughly a 12% pay cut.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Environmental relevance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time, idling, land use, proximity impacts to community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46C49-7746-7012-ADD8-9AB120C3B332}"/>
              </a:ext>
            </a:extLst>
          </p:cNvPr>
          <p:cNvSpPr txBox="1"/>
          <p:nvPr/>
        </p:nvSpPr>
        <p:spPr>
          <a:xfrm>
            <a:off x="1109018" y="289679"/>
            <a:ext cx="9591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TRUCK PARKING - - Review of Constraints and Opportunities with Truck Parking, continued…</a:t>
            </a:r>
          </a:p>
        </p:txBody>
      </p:sp>
      <p:pic>
        <p:nvPicPr>
          <p:cNvPr id="9" name="Picture 8" descr="A truck on the road&#10;&#10;Description automatically generated">
            <a:extLst>
              <a:ext uri="{FF2B5EF4-FFF2-40B4-BE49-F238E27FC236}">
                <a16:creationId xmlns:a16="http://schemas.microsoft.com/office/drawing/2014/main" id="{B49A707F-9882-0444-9CDB-E09B9F41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935" y="2137718"/>
            <a:ext cx="2236573" cy="223657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1B4FC01E-4F04-0FC8-48BE-9F93B1E4E309}"/>
              </a:ext>
            </a:extLst>
          </p:cNvPr>
          <p:cNvPicPr/>
          <p:nvPr/>
        </p:nvPicPr>
        <p:blipFill rotWithShape="1">
          <a:blip r:embed="rId3"/>
          <a:srcRect r="3704"/>
          <a:stretch/>
        </p:blipFill>
        <p:spPr bwMode="auto">
          <a:xfrm>
            <a:off x="9016314" y="5115004"/>
            <a:ext cx="2916194" cy="15456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72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92ABFE-7C1B-F3C8-5029-778F875E2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9330"/>
              </p:ext>
            </p:extLst>
          </p:nvPr>
        </p:nvGraphicFramePr>
        <p:xfrm>
          <a:off x="193589" y="247135"/>
          <a:ext cx="7203989" cy="5932892"/>
        </p:xfrm>
        <a:graphic>
          <a:graphicData uri="http://schemas.openxmlformats.org/drawingml/2006/table">
            <a:tbl>
              <a:tblPr firstRow="1" firstCol="1" bandRow="1"/>
              <a:tblGrid>
                <a:gridCol w="7203989">
                  <a:extLst>
                    <a:ext uri="{9D8B030D-6E8A-4147-A177-3AD203B41FA5}">
                      <a16:colId xmlns:a16="http://schemas.microsoft.com/office/drawing/2014/main" val="3830695993"/>
                    </a:ext>
                  </a:extLst>
                </a:gridCol>
              </a:tblGrid>
              <a:tr h="317868">
                <a:tc>
                  <a:txBody>
                    <a:bodyPr/>
                    <a:lstStyle/>
                    <a:p>
                      <a:pPr marL="0" marR="0">
                        <a:lnSpc>
                          <a:spcPts val="1575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PROPERTY-CARRYING DRIVERS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50686"/>
                  </a:ext>
                </a:extLst>
              </a:tr>
              <a:tr h="770483">
                <a:tc>
                  <a:txBody>
                    <a:bodyPr/>
                    <a:lstStyle/>
                    <a:p>
                      <a:pPr marL="0" marR="0">
                        <a:lnSpc>
                          <a:spcPts val="1275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72655F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11-Hour Driving Limit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212529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drive a maximum of 11 hours after 10 consecutive hours off duty.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323478"/>
                  </a:ext>
                </a:extLst>
              </a:tr>
              <a:tr h="1277101">
                <a:tc>
                  <a:txBody>
                    <a:bodyPr/>
                    <a:lstStyle/>
                    <a:p>
                      <a:pPr marL="0" marR="0">
                        <a:lnSpc>
                          <a:spcPts val="1275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72655F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14-Hour Limit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212529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not drive beyond the 14th consecutive hour after coming on duty, following 10 consecutive hours off duty. Off-duty time does not extend the 14-hour period.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354481"/>
                  </a:ext>
                </a:extLst>
              </a:tr>
              <a:tr h="2290339">
                <a:tc>
                  <a:txBody>
                    <a:bodyPr/>
                    <a:lstStyle/>
                    <a:p>
                      <a:pPr marL="0" marR="0">
                        <a:lnSpc>
                          <a:spcPts val="1275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72655F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30-Minute Driving Break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212529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Drivers must take a 30-minute break when they have driven for a period of 8 cumulative hours without at least a 30-minute interruption. The break may be satisfied by any non-driving period of 30 consecutive minutes (i.e., on-duty not driving, off-duty, sleeper berth, or any combination of these taken consecutively).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609927"/>
                  </a:ext>
                </a:extLst>
              </a:tr>
              <a:tr h="1277101">
                <a:tc>
                  <a:txBody>
                    <a:bodyPr/>
                    <a:lstStyle/>
                    <a:p>
                      <a:pPr marL="0" marR="0">
                        <a:lnSpc>
                          <a:spcPts val="1275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72655F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60/70-Hour Limit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212529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not drive after 60/70 hours on duty in 7/8 consecutive days. A driver may restart a 7/8 consecutive day period after taking 34 or more consecutive hours off duty.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0993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E9E984-BAD7-3712-02A9-9FA16FE5BF25}"/>
              </a:ext>
            </a:extLst>
          </p:cNvPr>
          <p:cNvSpPr txBox="1"/>
          <p:nvPr/>
        </p:nvSpPr>
        <p:spPr>
          <a:xfrm>
            <a:off x="8068962" y="593125"/>
            <a:ext cx="392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Truck Operations to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Consider: Truck Driver HOS</a:t>
            </a:r>
          </a:p>
        </p:txBody>
      </p:sp>
      <p:pic>
        <p:nvPicPr>
          <p:cNvPr id="5" name="Picture 4" descr="A truck on the road&#10;&#10;Description automatically generated">
            <a:extLst>
              <a:ext uri="{FF2B5EF4-FFF2-40B4-BE49-F238E27FC236}">
                <a16:creationId xmlns:a16="http://schemas.microsoft.com/office/drawing/2014/main" id="{297C2FC0-BDBC-FC80-3BA8-B737622B2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551" y="2166550"/>
            <a:ext cx="4691449" cy="469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DF804B-498A-2DD8-C33C-DB9C2B14B894}"/>
              </a:ext>
            </a:extLst>
          </p:cNvPr>
          <p:cNvSpPr txBox="1"/>
          <p:nvPr/>
        </p:nvSpPr>
        <p:spPr>
          <a:xfrm>
            <a:off x="481840" y="345989"/>
            <a:ext cx="1092344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Truck Operations to consider:</a:t>
            </a:r>
          </a:p>
          <a:p>
            <a:pPr algn="l"/>
            <a:endParaRPr lang="en-US" sz="2400" b="0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r>
              <a:rPr lang="en-US" sz="2400" dirty="0"/>
              <a:t>Randolph Sheppard Act, 20 U.S.C. 107</a:t>
            </a:r>
          </a:p>
          <a:p>
            <a:pPr algn="l"/>
            <a:r>
              <a:rPr lang="en-US" sz="2400" b="0" i="0" dirty="0">
                <a:solidFill>
                  <a:srgbClr val="4D5156"/>
                </a:solidFill>
                <a:effectLst/>
                <a:latin typeface="Google Sans"/>
              </a:rPr>
              <a:t>The law was subsequently amended in 1954 and again in 1974 to ultimately ensure </a:t>
            </a:r>
            <a:r>
              <a:rPr lang="en-US" sz="2400" b="0" i="0" dirty="0">
                <a:solidFill>
                  <a:srgbClr val="040C28"/>
                </a:solidFill>
                <a:effectLst/>
                <a:latin typeface="Google Sans"/>
              </a:rPr>
              <a:t>individuals who are blind a priority in the operation of vending facilities</a:t>
            </a:r>
            <a:r>
              <a:rPr lang="en-US" sz="2400" b="0" i="0" dirty="0">
                <a:solidFill>
                  <a:srgbClr val="4D5156"/>
                </a:solidFill>
                <a:effectLst/>
                <a:latin typeface="Google Sans"/>
              </a:rPr>
              <a:t>, which included cafeterias, snack bars, and automatic vending machines, that are on federal property</a:t>
            </a:r>
            <a:endParaRPr lang="en-US" sz="2400" b="0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NIMBY, environmental concerns, decarbonization, automation, driver shortage or turnover</a:t>
            </a:r>
          </a:p>
        </p:txBody>
      </p:sp>
      <p:pic>
        <p:nvPicPr>
          <p:cNvPr id="4" name="Picture 3" descr="A large white building with a sign on top&#10;&#10;Description automatically generated">
            <a:extLst>
              <a:ext uri="{FF2B5EF4-FFF2-40B4-BE49-F238E27FC236}">
                <a16:creationId xmlns:a16="http://schemas.microsoft.com/office/drawing/2014/main" id="{F9D2D781-0A60-51E9-31E5-08F6012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40" y="4877225"/>
            <a:ext cx="11228320" cy="17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B847DF-F5BF-16B5-3B28-DD0ECD0DC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2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0EBC7-92CE-BB9A-80E3-1B1865CA8571}"/>
              </a:ext>
            </a:extLst>
          </p:cNvPr>
          <p:cNvSpPr txBox="1"/>
          <p:nvPr/>
        </p:nvSpPr>
        <p:spPr>
          <a:xfrm>
            <a:off x="837171" y="447585"/>
            <a:ext cx="86528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Truck Parking Research You should know about!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OSOW Regional Parking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GIS urban parking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Truck Parking Apps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TPIMS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E515DF2-6C9C-DAEC-5202-0D3A28BFB19C}"/>
              </a:ext>
            </a:extLst>
          </p:cNvPr>
          <p:cNvPicPr/>
          <p:nvPr/>
        </p:nvPicPr>
        <p:blipFill rotWithShape="1">
          <a:blip r:embed="rId3"/>
          <a:srcRect r="3704"/>
          <a:stretch/>
        </p:blipFill>
        <p:spPr bwMode="auto">
          <a:xfrm>
            <a:off x="9588842" y="5375188"/>
            <a:ext cx="2343665" cy="128546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246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B8FDD-15B9-9BD7-80E8-848E19C77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947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2D80A-1979-7ED1-1C71-C14D9E01E955}"/>
              </a:ext>
            </a:extLst>
          </p:cNvPr>
          <p:cNvSpPr txBox="1"/>
          <p:nvPr/>
        </p:nvSpPr>
        <p:spPr>
          <a:xfrm>
            <a:off x="7600920" y="508745"/>
            <a:ext cx="421365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u="sng" dirty="0">
                <a:effectLst/>
                <a:latin typeface="Poppi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https://midamericafreight.org/index.php/resources/</a:t>
            </a:r>
          </a:p>
          <a:p>
            <a:pPr>
              <a:buFont typeface="Arial" panose="020B0604020202020204" pitchFamily="34" charset="0"/>
              <a:buChar char="•"/>
            </a:pPr>
            <a:endParaRPr lang="en-US" u="sng" dirty="0">
              <a:latin typeface="Poppins" pitchFamily="2" charset="77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sng" dirty="0">
                <a:effectLst/>
                <a:latin typeface="Poppi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Truck Parking Management Systems: A Synthesis of Projects, Research, and Resources for MAASTO Decision Makers (2015)</a:t>
            </a:r>
            <a:endParaRPr lang="en-US" b="0" i="0" dirty="0">
              <a:effectLst/>
              <a:latin typeface="Poppins" pitchFamily="2" charset="77"/>
            </a:endParaRPr>
          </a:p>
          <a:p>
            <a:pPr algn="l"/>
            <a:endParaRPr lang="en-US" sz="2400" dirty="0">
              <a:solidFill>
                <a:srgbClr val="D6111E"/>
              </a:solidFill>
              <a:latin typeface="Poppins" panose="020B0604020202020204" pitchFamily="34" charset="0"/>
              <a:hlinkClick r:id="rId5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D6111E"/>
                </a:solidFill>
                <a:effectLst/>
                <a:latin typeface="Poppins" panose="020B0604020202020204" pitchFamily="34" charset="0"/>
                <a:hlinkClick r:id="rId5"/>
              </a:rPr>
              <a:t>MAFC 23:</a:t>
            </a:r>
            <a:r>
              <a:rPr lang="en-US" b="0" i="0" dirty="0">
                <a:solidFill>
                  <a:srgbClr val="212529"/>
                </a:solidFill>
                <a:effectLst/>
                <a:latin typeface="Poppins" panose="020B0604020202020204" pitchFamily="34" charset="0"/>
              </a:rPr>
              <a:t> OSOW Support for MAASTO SCOHT and MCC (2019)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Poppins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D6111E"/>
                </a:solidFill>
                <a:effectLst/>
                <a:latin typeface="Poppins" pitchFamily="2" charset="77"/>
                <a:hlinkClick r:id="rId6"/>
              </a:rPr>
              <a:t>MAFC 21:</a:t>
            </a:r>
            <a:r>
              <a:rPr lang="en-US" b="0" i="0" dirty="0">
                <a:solidFill>
                  <a:srgbClr val="212529"/>
                </a:solidFill>
                <a:effectLst/>
                <a:latin typeface="Poppins" pitchFamily="2" charset="77"/>
              </a:rPr>
              <a:t> Identification of Urban Truck Parking Locations in the MAASTO Region (2019)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Poppin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Poppins" pitchFamily="2" charset="77"/>
              </a:rPr>
              <a:t>TPIMS</a:t>
            </a:r>
          </a:p>
          <a:p>
            <a:pPr algn="l"/>
            <a:endParaRPr lang="en-US" b="0" i="0" dirty="0">
              <a:solidFill>
                <a:srgbClr val="212529"/>
              </a:solidFill>
              <a:effectLst/>
              <a:latin typeface="Poppins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12529"/>
              </a:solidFill>
              <a:effectLst/>
              <a:latin typeface="Poppins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47039-6477-6848-70E2-EB4A27016E83}"/>
              </a:ext>
            </a:extLst>
          </p:cNvPr>
          <p:cNvSpPr txBox="1"/>
          <p:nvPr/>
        </p:nvSpPr>
        <p:spPr>
          <a:xfrm>
            <a:off x="306131" y="247135"/>
            <a:ext cx="6879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Recent MAFC Research on Truck Parking</a:t>
            </a: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D2B448B9-1B87-D3E7-B6B8-1647ECBA4AB8}"/>
              </a:ext>
            </a:extLst>
          </p:cNvPr>
          <p:cNvPicPr/>
          <p:nvPr/>
        </p:nvPicPr>
        <p:blipFill rotWithShape="1">
          <a:blip r:embed="rId7"/>
          <a:srcRect r="3704"/>
          <a:stretch/>
        </p:blipFill>
        <p:spPr bwMode="auto">
          <a:xfrm>
            <a:off x="8699155" y="5354531"/>
            <a:ext cx="2343665" cy="118660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A37086-5136-A3D4-58FB-CABA4436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5" y="5391619"/>
            <a:ext cx="1364735" cy="13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33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8584</TotalTime>
  <Words>698</Words>
  <Application>Microsoft Macintosh PowerPoint</Application>
  <PresentationFormat>Widescreen</PresentationFormat>
  <Paragraphs>83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Google Sans</vt:lpstr>
      <vt:lpstr>Open Sans</vt:lpstr>
      <vt:lpstr>Poppins</vt:lpstr>
      <vt:lpstr>Roboto</vt:lpstr>
      <vt:lpstr>Segoe UI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Ernest Perry</dc:creator>
  <cp:lastModifiedBy>Ernest Perry</cp:lastModifiedBy>
  <cp:revision>15</cp:revision>
  <dcterms:created xsi:type="dcterms:W3CDTF">2023-08-29T15:44:00Z</dcterms:created>
  <dcterms:modified xsi:type="dcterms:W3CDTF">2023-09-04T14:48:07Z</dcterms:modified>
</cp:coreProperties>
</file>