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2"/>
  </p:notesMasterIdLst>
  <p:handoutMasterIdLst>
    <p:handoutMasterId r:id="rId33"/>
  </p:handoutMasterIdLst>
  <p:sldIdLst>
    <p:sldId id="281" r:id="rId5"/>
    <p:sldId id="314" r:id="rId6"/>
    <p:sldId id="318" r:id="rId7"/>
    <p:sldId id="311" r:id="rId8"/>
    <p:sldId id="2438" r:id="rId9"/>
    <p:sldId id="2413" r:id="rId10"/>
    <p:sldId id="2335" r:id="rId11"/>
    <p:sldId id="2410" r:id="rId12"/>
    <p:sldId id="2442" r:id="rId13"/>
    <p:sldId id="2443" r:id="rId14"/>
    <p:sldId id="2331" r:id="rId15"/>
    <p:sldId id="2430" r:id="rId16"/>
    <p:sldId id="2426" r:id="rId17"/>
    <p:sldId id="2432" r:id="rId18"/>
    <p:sldId id="2446" r:id="rId19"/>
    <p:sldId id="2436" r:id="rId20"/>
    <p:sldId id="2447" r:id="rId21"/>
    <p:sldId id="2448" r:id="rId22"/>
    <p:sldId id="2449" r:id="rId23"/>
    <p:sldId id="2453" r:id="rId24"/>
    <p:sldId id="2454" r:id="rId25"/>
    <p:sldId id="2455" r:id="rId26"/>
    <p:sldId id="2456" r:id="rId27"/>
    <p:sldId id="2316" r:id="rId28"/>
    <p:sldId id="2431" r:id="rId29"/>
    <p:sldId id="2444" r:id="rId30"/>
    <p:sldId id="32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00"/>
    <a:srgbClr val="CD2E2A"/>
    <a:srgbClr val="000000"/>
    <a:srgbClr val="BD650D"/>
    <a:srgbClr val="FFFF00"/>
    <a:srgbClr val="434A5C"/>
    <a:srgbClr val="9A3935"/>
    <a:srgbClr val="FFFFFF"/>
    <a:srgbClr val="323745"/>
    <a:srgbClr val="3F4F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DD80ED-F79A-4FA5-8259-FFF96134264A}" v="122" dt="2023-09-06T14:38:24.1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3" autoAdjust="0"/>
    <p:restoredTop sz="69388" autoAdjust="0"/>
  </p:normalViewPr>
  <p:slideViewPr>
    <p:cSldViewPr>
      <p:cViewPr varScale="1">
        <p:scale>
          <a:sx n="87" d="100"/>
          <a:sy n="87" d="100"/>
        </p:scale>
        <p:origin x="2072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2112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tti-my.sharepoint.com/personal/j-prozzi_tti_tamu_edu/Documents/Projects/FMCSA%20Proposal_2021/Text%20Survey/Copy%20of%20Truck+Parking+Technology+Pilot_May+29+2023_08.4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tti-my.sharepoint.com/personal/j-prozzi_tti_tamu_edu/Documents/Projects/FMCSA%20Proposal_2021/Text%20Survey/Copy%20of%20Truck+Parking+Technology+Pilot_May+29+2023_08.44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tti-my.sharepoint.com/personal/j-prozzi_tti_tamu_edu/Documents/Projects/FMCSA%20Proposal_2021/Text%20Survey/Copy%20of%20Truck+Parking+Technology+Pilot_May+29+2023_08.44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-prozzi\AppData\Local\Microsoft\Windows\INetCache\Content.Outlook\7YOZFZL6\FMCSA+Final_August+7+2023_07.48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307979884867331"/>
          <c:y val="7.1042312892706599E-2"/>
          <c:w val="0.38919495357197997"/>
          <c:h val="0.70173029507675178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CD2E2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052-471A-91B6-4969A43598BB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052-471A-91B6-4969A43598BB}"/>
              </c:ext>
            </c:extLst>
          </c:dPt>
          <c:dPt>
            <c:idx val="2"/>
            <c:bubble3D val="0"/>
            <c:spPr>
              <a:solidFill>
                <a:srgbClr val="00206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052-471A-91B6-4969A43598BB}"/>
              </c:ext>
            </c:extLst>
          </c:dPt>
          <c:dPt>
            <c:idx val="3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052-471A-91B6-4969A43598BB}"/>
              </c:ext>
            </c:extLst>
          </c:dPt>
          <c:dPt>
            <c:idx val="4"/>
            <c:bubble3D val="0"/>
            <c:spPr>
              <a:solidFill>
                <a:srgbClr val="3366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052-471A-91B6-4969A43598BB}"/>
              </c:ext>
            </c:extLst>
          </c:dPt>
          <c:dPt>
            <c:idx val="5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6052-471A-91B6-4969A43598BB}"/>
              </c:ext>
            </c:extLst>
          </c:dPt>
          <c:dPt>
            <c:idx val="6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6052-471A-91B6-4969A43598BB}"/>
              </c:ext>
            </c:extLst>
          </c:dPt>
          <c:dPt>
            <c:idx val="7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6052-471A-91B6-4969A43598BB}"/>
              </c:ext>
            </c:extLst>
          </c:dPt>
          <c:dPt>
            <c:idx val="8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6052-471A-91B6-4969A43598B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Graphs!$D$26:$D$30</c:f>
              <c:strCache>
                <c:ptCount val="5"/>
                <c:pt idx="0">
                  <c:v>Always a problem</c:v>
                </c:pt>
                <c:pt idx="1">
                  <c:v>Usually a problem</c:v>
                </c:pt>
                <c:pt idx="2">
                  <c:v>Sometimes a problem</c:v>
                </c:pt>
                <c:pt idx="3">
                  <c:v>Generally not a problem</c:v>
                </c:pt>
                <c:pt idx="4">
                  <c:v>Never a problem</c:v>
                </c:pt>
              </c:strCache>
            </c:strRef>
          </c:cat>
          <c:val>
            <c:numRef>
              <c:f>Graphs!$E$26:$E$30</c:f>
              <c:numCache>
                <c:formatCode>General</c:formatCode>
                <c:ptCount val="5"/>
                <c:pt idx="0">
                  <c:v>6</c:v>
                </c:pt>
                <c:pt idx="1">
                  <c:v>12</c:v>
                </c:pt>
                <c:pt idx="2">
                  <c:v>12</c:v>
                </c:pt>
                <c:pt idx="3">
                  <c:v>3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6052-471A-91B6-4969A43598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758100090429873E-2"/>
          <c:y val="0.84863278453829638"/>
          <c:w val="0.88795450568678913"/>
          <c:h val="0.147149049550624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408792650918637"/>
          <c:y val="6.2911678265065676E-2"/>
          <c:w val="0.32603997869831486"/>
          <c:h val="0.73759879901871672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CD2E2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1AE-431D-A35D-5DBEB1010E45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1AE-431D-A35D-5DBEB1010E45}"/>
              </c:ext>
            </c:extLst>
          </c:dPt>
          <c:dPt>
            <c:idx val="2"/>
            <c:bubble3D val="0"/>
            <c:spPr>
              <a:solidFill>
                <a:srgbClr val="00206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1AE-431D-A35D-5DBEB1010E45}"/>
              </c:ext>
            </c:extLst>
          </c:dPt>
          <c:dPt>
            <c:idx val="3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1AE-431D-A35D-5DBEB1010E45}"/>
              </c:ext>
            </c:extLst>
          </c:dPt>
          <c:dPt>
            <c:idx val="4"/>
            <c:bubble3D val="0"/>
            <c:spPr>
              <a:solidFill>
                <a:srgbClr val="3366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1AE-431D-A35D-5DBEB1010E45}"/>
              </c:ext>
            </c:extLst>
          </c:dPt>
          <c:dPt>
            <c:idx val="5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91AE-431D-A35D-5DBEB1010E45}"/>
              </c:ext>
            </c:extLst>
          </c:dPt>
          <c:dPt>
            <c:idx val="6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91AE-431D-A35D-5DBEB1010E45}"/>
              </c:ext>
            </c:extLst>
          </c:dPt>
          <c:dPt>
            <c:idx val="7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91AE-431D-A35D-5DBEB1010E45}"/>
              </c:ext>
            </c:extLst>
          </c:dPt>
          <c:dPt>
            <c:idx val="8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91AE-431D-A35D-5DBEB1010E4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Graphs!$E$72:$E$76</c:f>
              <c:strCache>
                <c:ptCount val="5"/>
                <c:pt idx="0">
                  <c:v>Always a problem</c:v>
                </c:pt>
                <c:pt idx="1">
                  <c:v>Usually a problem</c:v>
                </c:pt>
                <c:pt idx="2">
                  <c:v>Generally not a problem</c:v>
                </c:pt>
                <c:pt idx="3">
                  <c:v>Sometimes a problem</c:v>
                </c:pt>
                <c:pt idx="4">
                  <c:v>Never a problem</c:v>
                </c:pt>
              </c:strCache>
            </c:strRef>
          </c:cat>
          <c:val>
            <c:numRef>
              <c:f>Graphs!$F$72:$F$76</c:f>
              <c:numCache>
                <c:formatCode>General</c:formatCode>
                <c:ptCount val="5"/>
                <c:pt idx="0">
                  <c:v>16</c:v>
                </c:pt>
                <c:pt idx="1">
                  <c:v>10</c:v>
                </c:pt>
                <c:pt idx="2">
                  <c:v>7</c:v>
                </c:pt>
                <c:pt idx="3">
                  <c:v>2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91AE-431D-A35D-5DBEB1010E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7627715013884127E-2"/>
          <c:y val="0.83535601638398016"/>
          <c:w val="0.9495486705466164"/>
          <c:h val="0.1402239878284040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595088271281243"/>
          <c:y val="8.1567325736807847E-2"/>
          <c:w val="0.25783106635417669"/>
          <c:h val="0.73100527286454553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733-4413-8CDC-D49941AE19B1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733-4413-8CDC-D49941AE19B1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733-4413-8CDC-D49941AE19B1}"/>
              </c:ext>
            </c:extLst>
          </c:dPt>
          <c:dPt>
            <c:idx val="3"/>
            <c:bubble3D val="0"/>
            <c:spPr>
              <a:solidFill>
                <a:srgbClr val="CD2E2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733-4413-8CDC-D49941AE19B1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733-4413-8CDC-D49941AE19B1}"/>
              </c:ext>
            </c:extLst>
          </c:dPt>
          <c:dPt>
            <c:idx val="5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9733-4413-8CDC-D49941AE19B1}"/>
              </c:ext>
            </c:extLst>
          </c:dPt>
          <c:dPt>
            <c:idx val="6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9733-4413-8CDC-D49941AE19B1}"/>
              </c:ext>
            </c:extLst>
          </c:dPt>
          <c:dPt>
            <c:idx val="7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9733-4413-8CDC-D49941AE19B1}"/>
              </c:ext>
            </c:extLst>
          </c:dPt>
          <c:dPt>
            <c:idx val="8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9733-4413-8CDC-D49941AE19B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Graphs!$E$97:$E$100</c:f>
              <c:strCache>
                <c:ptCount val="4"/>
                <c:pt idx="0">
                  <c:v>Extremely easy to use</c:v>
                </c:pt>
                <c:pt idx="1">
                  <c:v>Easy to use</c:v>
                </c:pt>
                <c:pt idx="2">
                  <c:v>Neither easy, nor hard</c:v>
                </c:pt>
                <c:pt idx="3">
                  <c:v>Not easy to use</c:v>
                </c:pt>
              </c:strCache>
            </c:strRef>
          </c:cat>
          <c:val>
            <c:numRef>
              <c:f>Graphs!$F$97:$F$100</c:f>
              <c:numCache>
                <c:formatCode>General</c:formatCode>
                <c:ptCount val="4"/>
                <c:pt idx="0">
                  <c:v>14</c:v>
                </c:pt>
                <c:pt idx="1">
                  <c:v>11</c:v>
                </c:pt>
                <c:pt idx="2">
                  <c:v>7</c:v>
                </c:pt>
                <c:pt idx="3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9733-4413-8CDC-D49941AE19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8652850757502779E-2"/>
          <c:y val="0.84305326518609769"/>
          <c:w val="0.88795450568678913"/>
          <c:h val="0.156946654020837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solidFill>
              <a:srgbClr val="0070C0"/>
            </a:solidFill>
          </c:spPr>
          <c:dPt>
            <c:idx val="0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FD3-4F4C-9B0F-B3CA5D816837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FD3-4F4C-9B0F-B3CA5D816837}"/>
              </c:ext>
            </c:extLst>
          </c:dPt>
          <c:dLbls>
            <c:dLbl>
              <c:idx val="0"/>
              <c:layout>
                <c:manualLayout>
                  <c:x val="5.4404308836395451E-2"/>
                  <c:y val="2.3125546806649168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FD3-4F4C-9B0F-B3CA5D816837}"/>
                </c:ext>
              </c:extLst>
            </c:dLbl>
            <c:dLbl>
              <c:idx val="1"/>
              <c:layout>
                <c:manualLayout>
                  <c:x val="-8.3015529308836392E-2"/>
                  <c:y val="-5.7337416156313881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FD3-4F4C-9B0F-B3CA5D81683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Sheet0!$W$4:$W$5</c:f>
              <c:strCache>
                <c:ptCount val="2"/>
                <c:pt idx="0">
                  <c:v>No</c:v>
                </c:pt>
                <c:pt idx="1">
                  <c:v>Yes</c:v>
                </c:pt>
              </c:strCache>
            </c:strRef>
          </c:cat>
          <c:val>
            <c:numRef>
              <c:f>Sheet0!$X$4:$X$5</c:f>
              <c:numCache>
                <c:formatCode>General</c:formatCode>
                <c:ptCount val="2"/>
                <c:pt idx="0">
                  <c:v>4</c:v>
                </c:pt>
                <c:pt idx="1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FD3-4F4C-9B0F-B3CA5D8168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66ADD7-B32D-4079-B061-43F28A9C5B54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9B9E2ADF-2DE1-4B38-B0B5-3C0E91976FE0}">
      <dgm:prSet phldrT="[Text]"/>
      <dgm:spPr>
        <a:solidFill>
          <a:srgbClr val="0070C0"/>
        </a:solidFill>
        <a:ln>
          <a:solidFill>
            <a:srgbClr val="0070C0"/>
          </a:solidFill>
        </a:ln>
      </dgm:spPr>
      <dgm:t>
        <a:bodyPr/>
        <a:lstStyle/>
        <a:p>
          <a:r>
            <a:rPr lang="en-US" dirty="0"/>
            <a:t>Bluetooth Enabled Sign</a:t>
          </a:r>
        </a:p>
      </dgm:t>
    </dgm:pt>
    <dgm:pt modelId="{BAB1D970-92A8-430D-AF7A-65D8AFE676D6}" type="parTrans" cxnId="{BDA2F759-F6BB-45CE-BFDB-710F44D03896}">
      <dgm:prSet/>
      <dgm:spPr/>
      <dgm:t>
        <a:bodyPr/>
        <a:lstStyle/>
        <a:p>
          <a:endParaRPr lang="en-US"/>
        </a:p>
      </dgm:t>
    </dgm:pt>
    <dgm:pt modelId="{981F2497-3DB8-45CA-8254-B6E48FD166A2}" type="sibTrans" cxnId="{BDA2F759-F6BB-45CE-BFDB-710F44D03896}">
      <dgm:prSet/>
      <dgm:spPr/>
      <dgm:t>
        <a:bodyPr/>
        <a:lstStyle/>
        <a:p>
          <a:endParaRPr lang="en-US"/>
        </a:p>
      </dgm:t>
    </dgm:pt>
    <dgm:pt modelId="{E2B09BC3-40D6-440C-9154-C54EDE9B3186}">
      <dgm:prSet phldrT="[Text]"/>
      <dgm:spPr>
        <a:solidFill>
          <a:srgbClr val="0070C0"/>
        </a:solidFill>
        <a:ln>
          <a:solidFill>
            <a:srgbClr val="0070C0"/>
          </a:solidFill>
        </a:ln>
      </dgm:spPr>
      <dgm:t>
        <a:bodyPr/>
        <a:lstStyle/>
        <a:p>
          <a:r>
            <a:rPr lang="en-US" dirty="0"/>
            <a:t>Mobile Phone App (Drivers)</a:t>
          </a:r>
        </a:p>
      </dgm:t>
    </dgm:pt>
    <dgm:pt modelId="{F6F70113-9DE6-4735-AAAA-6362D734BEE0}" type="parTrans" cxnId="{018611B1-24A8-4661-B0E9-6984FEE88642}">
      <dgm:prSet/>
      <dgm:spPr/>
      <dgm:t>
        <a:bodyPr/>
        <a:lstStyle/>
        <a:p>
          <a:endParaRPr lang="en-US"/>
        </a:p>
      </dgm:t>
    </dgm:pt>
    <dgm:pt modelId="{E6C3D6E5-BC19-4CEF-A77E-F805F240140F}" type="sibTrans" cxnId="{018611B1-24A8-4661-B0E9-6984FEE88642}">
      <dgm:prSet/>
      <dgm:spPr/>
      <dgm:t>
        <a:bodyPr/>
        <a:lstStyle/>
        <a:p>
          <a:endParaRPr lang="en-US"/>
        </a:p>
      </dgm:t>
    </dgm:pt>
    <dgm:pt modelId="{42387655-54F9-47D8-A260-7913C540418D}">
      <dgm:prSet phldrT="[Text]"/>
      <dgm:spPr>
        <a:solidFill>
          <a:srgbClr val="0070C0"/>
        </a:solidFill>
      </dgm:spPr>
      <dgm:t>
        <a:bodyPr/>
        <a:lstStyle/>
        <a:p>
          <a:r>
            <a:rPr lang="en-US" dirty="0"/>
            <a:t>Mobile Phone App (Enforcement Agencies)</a:t>
          </a:r>
        </a:p>
      </dgm:t>
    </dgm:pt>
    <dgm:pt modelId="{254CA75A-DA8B-4F4E-B076-13FE2E999F18}" type="parTrans" cxnId="{0E6F3EB0-2F16-4450-9A49-44E22C3B8E45}">
      <dgm:prSet/>
      <dgm:spPr/>
      <dgm:t>
        <a:bodyPr/>
        <a:lstStyle/>
        <a:p>
          <a:endParaRPr lang="en-US"/>
        </a:p>
      </dgm:t>
    </dgm:pt>
    <dgm:pt modelId="{97B92923-E370-4325-B792-312C115C495D}" type="sibTrans" cxnId="{0E6F3EB0-2F16-4450-9A49-44E22C3B8E45}">
      <dgm:prSet/>
      <dgm:spPr/>
      <dgm:t>
        <a:bodyPr/>
        <a:lstStyle/>
        <a:p>
          <a:endParaRPr lang="en-US"/>
        </a:p>
      </dgm:t>
    </dgm:pt>
    <dgm:pt modelId="{FCEE3309-E5F9-46C8-906D-F6777133AB62}">
      <dgm:prSet phldrT="[Text]"/>
      <dgm:spPr>
        <a:solidFill>
          <a:srgbClr val="0070C0"/>
        </a:solidFill>
      </dgm:spPr>
      <dgm:t>
        <a:bodyPr/>
        <a:lstStyle/>
        <a:p>
          <a:r>
            <a:rPr lang="en-US" dirty="0"/>
            <a:t>Web-based Back Office</a:t>
          </a:r>
        </a:p>
      </dgm:t>
    </dgm:pt>
    <dgm:pt modelId="{589CE9DC-2D16-44E1-955E-FA1712FB133D}" type="parTrans" cxnId="{B741FA09-9314-432C-8CA8-E33410D8504E}">
      <dgm:prSet/>
      <dgm:spPr/>
      <dgm:t>
        <a:bodyPr/>
        <a:lstStyle/>
        <a:p>
          <a:endParaRPr lang="en-US"/>
        </a:p>
      </dgm:t>
    </dgm:pt>
    <dgm:pt modelId="{9D265BD2-49F6-4DB1-AA5B-153B04B7C3C0}" type="sibTrans" cxnId="{B741FA09-9314-432C-8CA8-E33410D8504E}">
      <dgm:prSet/>
      <dgm:spPr/>
      <dgm:t>
        <a:bodyPr/>
        <a:lstStyle/>
        <a:p>
          <a:endParaRPr lang="en-US"/>
        </a:p>
      </dgm:t>
    </dgm:pt>
    <dgm:pt modelId="{B878DDC8-9E60-4AC8-9CCC-79457D40E27F}" type="pres">
      <dgm:prSet presAssocID="{7C66ADD7-B32D-4079-B061-43F28A9C5B54}" presName="Name0" presStyleCnt="0">
        <dgm:presLayoutVars>
          <dgm:dir/>
          <dgm:resizeHandles val="exact"/>
        </dgm:presLayoutVars>
      </dgm:prSet>
      <dgm:spPr/>
    </dgm:pt>
    <dgm:pt modelId="{F8D6C32B-EA9D-4C8D-8712-D82C3DE90583}" type="pres">
      <dgm:prSet presAssocID="{7C66ADD7-B32D-4079-B061-43F28A9C5B54}" presName="fgShape" presStyleLbl="fgShp" presStyleIdx="0" presStyleCnt="1"/>
      <dgm:spPr/>
    </dgm:pt>
    <dgm:pt modelId="{F5272BC2-449D-429E-AC90-9F9755BEF6DC}" type="pres">
      <dgm:prSet presAssocID="{7C66ADD7-B32D-4079-B061-43F28A9C5B54}" presName="linComp" presStyleCnt="0"/>
      <dgm:spPr/>
    </dgm:pt>
    <dgm:pt modelId="{39E722C9-DA6B-4193-BDD1-C31536876AF6}" type="pres">
      <dgm:prSet presAssocID="{9B9E2ADF-2DE1-4B38-B0B5-3C0E91976FE0}" presName="compNode" presStyleCnt="0"/>
      <dgm:spPr/>
    </dgm:pt>
    <dgm:pt modelId="{9B7AED39-80DE-41FF-80FB-36BD02009F73}" type="pres">
      <dgm:prSet presAssocID="{9B9E2ADF-2DE1-4B38-B0B5-3C0E91976FE0}" presName="bkgdShape" presStyleLbl="node1" presStyleIdx="0" presStyleCnt="4"/>
      <dgm:spPr/>
    </dgm:pt>
    <dgm:pt modelId="{B505F399-006D-4BE2-A47F-3928F536F293}" type="pres">
      <dgm:prSet presAssocID="{9B9E2ADF-2DE1-4B38-B0B5-3C0E91976FE0}" presName="nodeTx" presStyleLbl="node1" presStyleIdx="0" presStyleCnt="4">
        <dgm:presLayoutVars>
          <dgm:bulletEnabled val="1"/>
        </dgm:presLayoutVars>
      </dgm:prSet>
      <dgm:spPr/>
    </dgm:pt>
    <dgm:pt modelId="{406C5618-5684-423D-97CC-DA45000F858B}" type="pres">
      <dgm:prSet presAssocID="{9B9E2ADF-2DE1-4B38-B0B5-3C0E91976FE0}" presName="invisiNode" presStyleLbl="node1" presStyleIdx="0" presStyleCnt="4"/>
      <dgm:spPr/>
    </dgm:pt>
    <dgm:pt modelId="{013DAB8C-FA73-4E87-9281-589FC93794F7}" type="pres">
      <dgm:prSet presAssocID="{9B9E2ADF-2DE1-4B38-B0B5-3C0E91976FE0}" presName="imagNode" presStyleLbl="fgImgPlace1" presStyleIdx="0" presStyleCnt="4"/>
      <dgm:spPr/>
    </dgm:pt>
    <dgm:pt modelId="{779AB73E-4684-4C2D-9D89-2FECCC783513}" type="pres">
      <dgm:prSet presAssocID="{981F2497-3DB8-45CA-8254-B6E48FD166A2}" presName="sibTrans" presStyleLbl="sibTrans2D1" presStyleIdx="0" presStyleCnt="0"/>
      <dgm:spPr/>
    </dgm:pt>
    <dgm:pt modelId="{8BE01936-F92C-44AB-80A3-248C729BF218}" type="pres">
      <dgm:prSet presAssocID="{E2B09BC3-40D6-440C-9154-C54EDE9B3186}" presName="compNode" presStyleCnt="0"/>
      <dgm:spPr/>
    </dgm:pt>
    <dgm:pt modelId="{39FE57F6-C018-4599-ADEB-8ECFC9990780}" type="pres">
      <dgm:prSet presAssocID="{E2B09BC3-40D6-440C-9154-C54EDE9B3186}" presName="bkgdShape" presStyleLbl="node1" presStyleIdx="1" presStyleCnt="4"/>
      <dgm:spPr/>
    </dgm:pt>
    <dgm:pt modelId="{29E56B67-0C90-4A2B-A6C4-711907EF7BEC}" type="pres">
      <dgm:prSet presAssocID="{E2B09BC3-40D6-440C-9154-C54EDE9B3186}" presName="nodeTx" presStyleLbl="node1" presStyleIdx="1" presStyleCnt="4">
        <dgm:presLayoutVars>
          <dgm:bulletEnabled val="1"/>
        </dgm:presLayoutVars>
      </dgm:prSet>
      <dgm:spPr/>
    </dgm:pt>
    <dgm:pt modelId="{C9768251-6E19-44D9-8E61-F51C63F4CB7F}" type="pres">
      <dgm:prSet presAssocID="{E2B09BC3-40D6-440C-9154-C54EDE9B3186}" presName="invisiNode" presStyleLbl="node1" presStyleIdx="1" presStyleCnt="4"/>
      <dgm:spPr/>
    </dgm:pt>
    <dgm:pt modelId="{8A85C086-7191-404F-A2C5-7E4CAF567E2C}" type="pres">
      <dgm:prSet presAssocID="{E2B09BC3-40D6-440C-9154-C54EDE9B3186}" presName="imagNode" presStyleLbl="fgImgPlace1" presStyleIdx="1" presStyleCnt="4"/>
      <dgm:spPr/>
    </dgm:pt>
    <dgm:pt modelId="{8A3F2B69-B8E9-45F2-ACC9-39E0049390AA}" type="pres">
      <dgm:prSet presAssocID="{E6C3D6E5-BC19-4CEF-A77E-F805F240140F}" presName="sibTrans" presStyleLbl="sibTrans2D1" presStyleIdx="0" presStyleCnt="0"/>
      <dgm:spPr/>
    </dgm:pt>
    <dgm:pt modelId="{CE581559-0A20-46A1-84E0-C34D8A23C5F9}" type="pres">
      <dgm:prSet presAssocID="{42387655-54F9-47D8-A260-7913C540418D}" presName="compNode" presStyleCnt="0"/>
      <dgm:spPr/>
    </dgm:pt>
    <dgm:pt modelId="{F845E782-67BD-4767-9488-949ACC6E9B70}" type="pres">
      <dgm:prSet presAssocID="{42387655-54F9-47D8-A260-7913C540418D}" presName="bkgdShape" presStyleLbl="node1" presStyleIdx="2" presStyleCnt="4"/>
      <dgm:spPr/>
    </dgm:pt>
    <dgm:pt modelId="{4D9D0BE6-A1D6-4BA7-B91B-DE7A76EAB99C}" type="pres">
      <dgm:prSet presAssocID="{42387655-54F9-47D8-A260-7913C540418D}" presName="nodeTx" presStyleLbl="node1" presStyleIdx="2" presStyleCnt="4">
        <dgm:presLayoutVars>
          <dgm:bulletEnabled val="1"/>
        </dgm:presLayoutVars>
      </dgm:prSet>
      <dgm:spPr/>
    </dgm:pt>
    <dgm:pt modelId="{9E7BEB16-411D-4888-8EE7-18E3AFDF4DA0}" type="pres">
      <dgm:prSet presAssocID="{42387655-54F9-47D8-A260-7913C540418D}" presName="invisiNode" presStyleLbl="node1" presStyleIdx="2" presStyleCnt="4"/>
      <dgm:spPr/>
    </dgm:pt>
    <dgm:pt modelId="{935ED275-CE14-4D55-9D01-EC7FF9224DAB}" type="pres">
      <dgm:prSet presAssocID="{42387655-54F9-47D8-A260-7913C540418D}" presName="imagNode" presStyleLbl="fgImgPlace1" presStyleIdx="2" presStyleCnt="4"/>
      <dgm:spPr/>
    </dgm:pt>
    <dgm:pt modelId="{D91CE8B2-172D-4659-80EE-22DA0ED171B3}" type="pres">
      <dgm:prSet presAssocID="{97B92923-E370-4325-B792-312C115C495D}" presName="sibTrans" presStyleLbl="sibTrans2D1" presStyleIdx="0" presStyleCnt="0"/>
      <dgm:spPr/>
    </dgm:pt>
    <dgm:pt modelId="{E93A6A22-1AD9-4820-A4BF-06227F19E705}" type="pres">
      <dgm:prSet presAssocID="{FCEE3309-E5F9-46C8-906D-F6777133AB62}" presName="compNode" presStyleCnt="0"/>
      <dgm:spPr/>
    </dgm:pt>
    <dgm:pt modelId="{0182A098-59A3-4667-A478-516631AEE8FA}" type="pres">
      <dgm:prSet presAssocID="{FCEE3309-E5F9-46C8-906D-F6777133AB62}" presName="bkgdShape" presStyleLbl="node1" presStyleIdx="3" presStyleCnt="4"/>
      <dgm:spPr/>
    </dgm:pt>
    <dgm:pt modelId="{B7D7C4F4-584D-4289-8D40-03CEFC0BD08E}" type="pres">
      <dgm:prSet presAssocID="{FCEE3309-E5F9-46C8-906D-F6777133AB62}" presName="nodeTx" presStyleLbl="node1" presStyleIdx="3" presStyleCnt="4">
        <dgm:presLayoutVars>
          <dgm:bulletEnabled val="1"/>
        </dgm:presLayoutVars>
      </dgm:prSet>
      <dgm:spPr/>
    </dgm:pt>
    <dgm:pt modelId="{ECE3C4E9-FF06-47B8-8982-2A280D3BEADE}" type="pres">
      <dgm:prSet presAssocID="{FCEE3309-E5F9-46C8-906D-F6777133AB62}" presName="invisiNode" presStyleLbl="node1" presStyleIdx="3" presStyleCnt="4"/>
      <dgm:spPr/>
    </dgm:pt>
    <dgm:pt modelId="{84C44266-BE8D-4465-9390-A0309E3EB6F2}" type="pres">
      <dgm:prSet presAssocID="{FCEE3309-E5F9-46C8-906D-F6777133AB62}" presName="imagNode" presStyleLbl="fgImgPlace1" presStyleIdx="3" presStyleCnt="4"/>
      <dgm:spPr/>
    </dgm:pt>
  </dgm:ptLst>
  <dgm:cxnLst>
    <dgm:cxn modelId="{467DB004-D6D1-46FF-A932-C24C792B117A}" type="presOf" srcId="{42387655-54F9-47D8-A260-7913C540418D}" destId="{4D9D0BE6-A1D6-4BA7-B91B-DE7A76EAB99C}" srcOrd="1" destOrd="0" presId="urn:microsoft.com/office/officeart/2005/8/layout/hList7"/>
    <dgm:cxn modelId="{B741FA09-9314-432C-8CA8-E33410D8504E}" srcId="{7C66ADD7-B32D-4079-B061-43F28A9C5B54}" destId="{FCEE3309-E5F9-46C8-906D-F6777133AB62}" srcOrd="3" destOrd="0" parTransId="{589CE9DC-2D16-44E1-955E-FA1712FB133D}" sibTransId="{9D265BD2-49F6-4DB1-AA5B-153B04B7C3C0}"/>
    <dgm:cxn modelId="{4D22D610-8EB1-477E-A5F9-0E703A2DEFBC}" type="presOf" srcId="{E2B09BC3-40D6-440C-9154-C54EDE9B3186}" destId="{29E56B67-0C90-4A2B-A6C4-711907EF7BEC}" srcOrd="1" destOrd="0" presId="urn:microsoft.com/office/officeart/2005/8/layout/hList7"/>
    <dgm:cxn modelId="{E2F93916-E5CE-4BEE-92EA-019F03F5FC20}" type="presOf" srcId="{97B92923-E370-4325-B792-312C115C495D}" destId="{D91CE8B2-172D-4659-80EE-22DA0ED171B3}" srcOrd="0" destOrd="0" presId="urn:microsoft.com/office/officeart/2005/8/layout/hList7"/>
    <dgm:cxn modelId="{53B0F621-EE2C-4A48-A096-235DC7A02F48}" type="presOf" srcId="{9B9E2ADF-2DE1-4B38-B0B5-3C0E91976FE0}" destId="{B505F399-006D-4BE2-A47F-3928F536F293}" srcOrd="1" destOrd="0" presId="urn:microsoft.com/office/officeart/2005/8/layout/hList7"/>
    <dgm:cxn modelId="{CE855033-BC4C-4178-B42A-DE1EA60031F1}" type="presOf" srcId="{9B9E2ADF-2DE1-4B38-B0B5-3C0E91976FE0}" destId="{9B7AED39-80DE-41FF-80FB-36BD02009F73}" srcOrd="0" destOrd="0" presId="urn:microsoft.com/office/officeart/2005/8/layout/hList7"/>
    <dgm:cxn modelId="{8B46C63D-BF0C-4832-90B5-B95485EA23B6}" type="presOf" srcId="{E2B09BC3-40D6-440C-9154-C54EDE9B3186}" destId="{39FE57F6-C018-4599-ADEB-8ECFC9990780}" srcOrd="0" destOrd="0" presId="urn:microsoft.com/office/officeart/2005/8/layout/hList7"/>
    <dgm:cxn modelId="{BDA2F759-F6BB-45CE-BFDB-710F44D03896}" srcId="{7C66ADD7-B32D-4079-B061-43F28A9C5B54}" destId="{9B9E2ADF-2DE1-4B38-B0B5-3C0E91976FE0}" srcOrd="0" destOrd="0" parTransId="{BAB1D970-92A8-430D-AF7A-65D8AFE676D6}" sibTransId="{981F2497-3DB8-45CA-8254-B6E48FD166A2}"/>
    <dgm:cxn modelId="{FC470C5E-FF8E-4A07-AD4E-3B7AC971FC4D}" type="presOf" srcId="{E6C3D6E5-BC19-4CEF-A77E-F805F240140F}" destId="{8A3F2B69-B8E9-45F2-ACC9-39E0049390AA}" srcOrd="0" destOrd="0" presId="urn:microsoft.com/office/officeart/2005/8/layout/hList7"/>
    <dgm:cxn modelId="{EA948C8A-6BB0-47CA-B551-1A2B3B23FBD5}" type="presOf" srcId="{981F2497-3DB8-45CA-8254-B6E48FD166A2}" destId="{779AB73E-4684-4C2D-9D89-2FECCC783513}" srcOrd="0" destOrd="0" presId="urn:microsoft.com/office/officeart/2005/8/layout/hList7"/>
    <dgm:cxn modelId="{6E584F91-143E-4AAD-B9A7-A58EE4997F00}" type="presOf" srcId="{FCEE3309-E5F9-46C8-906D-F6777133AB62}" destId="{B7D7C4F4-584D-4289-8D40-03CEFC0BD08E}" srcOrd="1" destOrd="0" presId="urn:microsoft.com/office/officeart/2005/8/layout/hList7"/>
    <dgm:cxn modelId="{7F629FA8-D47A-436F-87B0-2AB21EF4C4DD}" type="presOf" srcId="{FCEE3309-E5F9-46C8-906D-F6777133AB62}" destId="{0182A098-59A3-4667-A478-516631AEE8FA}" srcOrd="0" destOrd="0" presId="urn:microsoft.com/office/officeart/2005/8/layout/hList7"/>
    <dgm:cxn modelId="{0E6F3EB0-2F16-4450-9A49-44E22C3B8E45}" srcId="{7C66ADD7-B32D-4079-B061-43F28A9C5B54}" destId="{42387655-54F9-47D8-A260-7913C540418D}" srcOrd="2" destOrd="0" parTransId="{254CA75A-DA8B-4F4E-B076-13FE2E999F18}" sibTransId="{97B92923-E370-4325-B792-312C115C495D}"/>
    <dgm:cxn modelId="{018611B1-24A8-4661-B0E9-6984FEE88642}" srcId="{7C66ADD7-B32D-4079-B061-43F28A9C5B54}" destId="{E2B09BC3-40D6-440C-9154-C54EDE9B3186}" srcOrd="1" destOrd="0" parTransId="{F6F70113-9DE6-4735-AAAA-6362D734BEE0}" sibTransId="{E6C3D6E5-BC19-4CEF-A77E-F805F240140F}"/>
    <dgm:cxn modelId="{6E1CB6B9-B155-4EB5-983F-FD82DD8A99B5}" type="presOf" srcId="{7C66ADD7-B32D-4079-B061-43F28A9C5B54}" destId="{B878DDC8-9E60-4AC8-9CCC-79457D40E27F}" srcOrd="0" destOrd="0" presId="urn:microsoft.com/office/officeart/2005/8/layout/hList7"/>
    <dgm:cxn modelId="{D3C6F4DE-7F27-4986-832E-652B52D4ADAF}" type="presOf" srcId="{42387655-54F9-47D8-A260-7913C540418D}" destId="{F845E782-67BD-4767-9488-949ACC6E9B70}" srcOrd="0" destOrd="0" presId="urn:microsoft.com/office/officeart/2005/8/layout/hList7"/>
    <dgm:cxn modelId="{104962D7-3ACC-4BBE-8E9B-B6D73D42737A}" type="presParOf" srcId="{B878DDC8-9E60-4AC8-9CCC-79457D40E27F}" destId="{F8D6C32B-EA9D-4C8D-8712-D82C3DE90583}" srcOrd="0" destOrd="0" presId="urn:microsoft.com/office/officeart/2005/8/layout/hList7"/>
    <dgm:cxn modelId="{C1EC2141-B209-4672-8C8F-4A0890F59E60}" type="presParOf" srcId="{B878DDC8-9E60-4AC8-9CCC-79457D40E27F}" destId="{F5272BC2-449D-429E-AC90-9F9755BEF6DC}" srcOrd="1" destOrd="0" presId="urn:microsoft.com/office/officeart/2005/8/layout/hList7"/>
    <dgm:cxn modelId="{37C0626A-26BC-4817-AAD0-86B9FA3B99C9}" type="presParOf" srcId="{F5272BC2-449D-429E-AC90-9F9755BEF6DC}" destId="{39E722C9-DA6B-4193-BDD1-C31536876AF6}" srcOrd="0" destOrd="0" presId="urn:microsoft.com/office/officeart/2005/8/layout/hList7"/>
    <dgm:cxn modelId="{34B6AA38-E029-438C-95D3-7980F7D7D4C4}" type="presParOf" srcId="{39E722C9-DA6B-4193-BDD1-C31536876AF6}" destId="{9B7AED39-80DE-41FF-80FB-36BD02009F73}" srcOrd="0" destOrd="0" presId="urn:microsoft.com/office/officeart/2005/8/layout/hList7"/>
    <dgm:cxn modelId="{2D1A4364-6344-4AC0-813E-28C24D73029F}" type="presParOf" srcId="{39E722C9-DA6B-4193-BDD1-C31536876AF6}" destId="{B505F399-006D-4BE2-A47F-3928F536F293}" srcOrd="1" destOrd="0" presId="urn:microsoft.com/office/officeart/2005/8/layout/hList7"/>
    <dgm:cxn modelId="{41DA5B5F-6F7B-4E76-9109-250279DC863D}" type="presParOf" srcId="{39E722C9-DA6B-4193-BDD1-C31536876AF6}" destId="{406C5618-5684-423D-97CC-DA45000F858B}" srcOrd="2" destOrd="0" presId="urn:microsoft.com/office/officeart/2005/8/layout/hList7"/>
    <dgm:cxn modelId="{5DB249A3-DA3E-48D1-ABDB-B4C38EFBCC3E}" type="presParOf" srcId="{39E722C9-DA6B-4193-BDD1-C31536876AF6}" destId="{013DAB8C-FA73-4E87-9281-589FC93794F7}" srcOrd="3" destOrd="0" presId="urn:microsoft.com/office/officeart/2005/8/layout/hList7"/>
    <dgm:cxn modelId="{0EEA1218-69DF-4626-A28C-2D150E28B9B6}" type="presParOf" srcId="{F5272BC2-449D-429E-AC90-9F9755BEF6DC}" destId="{779AB73E-4684-4C2D-9D89-2FECCC783513}" srcOrd="1" destOrd="0" presId="urn:microsoft.com/office/officeart/2005/8/layout/hList7"/>
    <dgm:cxn modelId="{47979C59-6551-4156-AF9A-C869E7F6B38E}" type="presParOf" srcId="{F5272BC2-449D-429E-AC90-9F9755BEF6DC}" destId="{8BE01936-F92C-44AB-80A3-248C729BF218}" srcOrd="2" destOrd="0" presId="urn:microsoft.com/office/officeart/2005/8/layout/hList7"/>
    <dgm:cxn modelId="{3CAEC62C-A431-4D07-9765-162C5A706D5A}" type="presParOf" srcId="{8BE01936-F92C-44AB-80A3-248C729BF218}" destId="{39FE57F6-C018-4599-ADEB-8ECFC9990780}" srcOrd="0" destOrd="0" presId="urn:microsoft.com/office/officeart/2005/8/layout/hList7"/>
    <dgm:cxn modelId="{313F0C99-B5F2-4CF2-A767-C0AB675DA393}" type="presParOf" srcId="{8BE01936-F92C-44AB-80A3-248C729BF218}" destId="{29E56B67-0C90-4A2B-A6C4-711907EF7BEC}" srcOrd="1" destOrd="0" presId="urn:microsoft.com/office/officeart/2005/8/layout/hList7"/>
    <dgm:cxn modelId="{6EBF6E07-B916-41C8-8076-6D74EEE7BD89}" type="presParOf" srcId="{8BE01936-F92C-44AB-80A3-248C729BF218}" destId="{C9768251-6E19-44D9-8E61-F51C63F4CB7F}" srcOrd="2" destOrd="0" presId="urn:microsoft.com/office/officeart/2005/8/layout/hList7"/>
    <dgm:cxn modelId="{B6EA9B5F-AF0D-43BD-AE05-7F8E2C847B91}" type="presParOf" srcId="{8BE01936-F92C-44AB-80A3-248C729BF218}" destId="{8A85C086-7191-404F-A2C5-7E4CAF567E2C}" srcOrd="3" destOrd="0" presId="urn:microsoft.com/office/officeart/2005/8/layout/hList7"/>
    <dgm:cxn modelId="{6C8384BD-2290-42FD-ABFC-B0C9572DB27C}" type="presParOf" srcId="{F5272BC2-449D-429E-AC90-9F9755BEF6DC}" destId="{8A3F2B69-B8E9-45F2-ACC9-39E0049390AA}" srcOrd="3" destOrd="0" presId="urn:microsoft.com/office/officeart/2005/8/layout/hList7"/>
    <dgm:cxn modelId="{CF2421A7-3981-4393-AD0C-41FCEA53A2DA}" type="presParOf" srcId="{F5272BC2-449D-429E-AC90-9F9755BEF6DC}" destId="{CE581559-0A20-46A1-84E0-C34D8A23C5F9}" srcOrd="4" destOrd="0" presId="urn:microsoft.com/office/officeart/2005/8/layout/hList7"/>
    <dgm:cxn modelId="{E6E8B214-D7F2-40B6-BC86-390FC8AF087F}" type="presParOf" srcId="{CE581559-0A20-46A1-84E0-C34D8A23C5F9}" destId="{F845E782-67BD-4767-9488-949ACC6E9B70}" srcOrd="0" destOrd="0" presId="urn:microsoft.com/office/officeart/2005/8/layout/hList7"/>
    <dgm:cxn modelId="{6FCD5F42-BDCD-42DE-956E-9AC969E63D75}" type="presParOf" srcId="{CE581559-0A20-46A1-84E0-C34D8A23C5F9}" destId="{4D9D0BE6-A1D6-4BA7-B91B-DE7A76EAB99C}" srcOrd="1" destOrd="0" presId="urn:microsoft.com/office/officeart/2005/8/layout/hList7"/>
    <dgm:cxn modelId="{1CD1306C-CA33-486E-A58E-9A1824B4CA73}" type="presParOf" srcId="{CE581559-0A20-46A1-84E0-C34D8A23C5F9}" destId="{9E7BEB16-411D-4888-8EE7-18E3AFDF4DA0}" srcOrd="2" destOrd="0" presId="urn:microsoft.com/office/officeart/2005/8/layout/hList7"/>
    <dgm:cxn modelId="{6F44FB1E-82FE-4B08-AE75-04903D239CE3}" type="presParOf" srcId="{CE581559-0A20-46A1-84E0-C34D8A23C5F9}" destId="{935ED275-CE14-4D55-9D01-EC7FF9224DAB}" srcOrd="3" destOrd="0" presId="urn:microsoft.com/office/officeart/2005/8/layout/hList7"/>
    <dgm:cxn modelId="{624CE2B5-B0EB-48DD-9E35-B3B155C4114E}" type="presParOf" srcId="{F5272BC2-449D-429E-AC90-9F9755BEF6DC}" destId="{D91CE8B2-172D-4659-80EE-22DA0ED171B3}" srcOrd="5" destOrd="0" presId="urn:microsoft.com/office/officeart/2005/8/layout/hList7"/>
    <dgm:cxn modelId="{EBDC9391-C384-4767-AF2D-757F51363792}" type="presParOf" srcId="{F5272BC2-449D-429E-AC90-9F9755BEF6DC}" destId="{E93A6A22-1AD9-4820-A4BF-06227F19E705}" srcOrd="6" destOrd="0" presId="urn:microsoft.com/office/officeart/2005/8/layout/hList7"/>
    <dgm:cxn modelId="{92B56972-67D4-4AA1-984D-CF1DFB83D3D0}" type="presParOf" srcId="{E93A6A22-1AD9-4820-A4BF-06227F19E705}" destId="{0182A098-59A3-4667-A478-516631AEE8FA}" srcOrd="0" destOrd="0" presId="urn:microsoft.com/office/officeart/2005/8/layout/hList7"/>
    <dgm:cxn modelId="{8C15A29B-6A50-4813-9525-E564CBCFDEBB}" type="presParOf" srcId="{E93A6A22-1AD9-4820-A4BF-06227F19E705}" destId="{B7D7C4F4-584D-4289-8D40-03CEFC0BD08E}" srcOrd="1" destOrd="0" presId="urn:microsoft.com/office/officeart/2005/8/layout/hList7"/>
    <dgm:cxn modelId="{1FDB616F-5371-45AC-94A6-E0DD16E732D4}" type="presParOf" srcId="{E93A6A22-1AD9-4820-A4BF-06227F19E705}" destId="{ECE3C4E9-FF06-47B8-8982-2A280D3BEADE}" srcOrd="2" destOrd="0" presId="urn:microsoft.com/office/officeart/2005/8/layout/hList7"/>
    <dgm:cxn modelId="{AA15D057-C9A3-4A39-8EDA-B7CABEDA3B2B}" type="presParOf" srcId="{E93A6A22-1AD9-4820-A4BF-06227F19E705}" destId="{84C44266-BE8D-4465-9390-A0309E3EB6F2}" srcOrd="3" destOrd="0" presId="urn:microsoft.com/office/officeart/2005/8/layout/hList7"/>
  </dgm:cxnLst>
  <dgm:bg/>
  <dgm:whole>
    <a:ln>
      <a:solidFill>
        <a:srgbClr val="0070C0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7AED39-80DE-41FF-80FB-36BD02009F73}">
      <dsp:nvSpPr>
        <dsp:cNvPr id="0" name=""/>
        <dsp:cNvSpPr/>
      </dsp:nvSpPr>
      <dsp:spPr>
        <a:xfrm>
          <a:off x="2614" y="0"/>
          <a:ext cx="2740943" cy="4876800"/>
        </a:xfrm>
        <a:prstGeom prst="roundRect">
          <a:avLst>
            <a:gd name="adj" fmla="val 10000"/>
          </a:avLst>
        </a:prstGeom>
        <a:solidFill>
          <a:srgbClr val="0070C0"/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Bluetooth Enabled Sign</a:t>
          </a:r>
        </a:p>
      </dsp:txBody>
      <dsp:txXfrm>
        <a:off x="2614" y="1950720"/>
        <a:ext cx="2740943" cy="1950720"/>
      </dsp:txXfrm>
    </dsp:sp>
    <dsp:sp modelId="{013DAB8C-FA73-4E87-9281-589FC93794F7}">
      <dsp:nvSpPr>
        <dsp:cNvPr id="0" name=""/>
        <dsp:cNvSpPr/>
      </dsp:nvSpPr>
      <dsp:spPr>
        <a:xfrm>
          <a:off x="561099" y="292608"/>
          <a:ext cx="1623974" cy="1623974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FE57F6-C018-4599-ADEB-8ECFC9990780}">
      <dsp:nvSpPr>
        <dsp:cNvPr id="0" name=""/>
        <dsp:cNvSpPr/>
      </dsp:nvSpPr>
      <dsp:spPr>
        <a:xfrm>
          <a:off x="2825786" y="0"/>
          <a:ext cx="2740943" cy="4876800"/>
        </a:xfrm>
        <a:prstGeom prst="roundRect">
          <a:avLst>
            <a:gd name="adj" fmla="val 10000"/>
          </a:avLst>
        </a:prstGeom>
        <a:solidFill>
          <a:srgbClr val="0070C0"/>
        </a:solidFill>
        <a:ln w="127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Mobile Phone App (Drivers)</a:t>
          </a:r>
        </a:p>
      </dsp:txBody>
      <dsp:txXfrm>
        <a:off x="2825786" y="1950720"/>
        <a:ext cx="2740943" cy="1950720"/>
      </dsp:txXfrm>
    </dsp:sp>
    <dsp:sp modelId="{8A85C086-7191-404F-A2C5-7E4CAF567E2C}">
      <dsp:nvSpPr>
        <dsp:cNvPr id="0" name=""/>
        <dsp:cNvSpPr/>
      </dsp:nvSpPr>
      <dsp:spPr>
        <a:xfrm>
          <a:off x="3384271" y="292608"/>
          <a:ext cx="1623974" cy="1623974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45E782-67BD-4767-9488-949ACC6E9B70}">
      <dsp:nvSpPr>
        <dsp:cNvPr id="0" name=""/>
        <dsp:cNvSpPr/>
      </dsp:nvSpPr>
      <dsp:spPr>
        <a:xfrm>
          <a:off x="5648958" y="0"/>
          <a:ext cx="2740943" cy="4876800"/>
        </a:xfrm>
        <a:prstGeom prst="roundRect">
          <a:avLst>
            <a:gd name="adj" fmla="val 1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Mobile Phone App (Enforcement Agencies)</a:t>
          </a:r>
        </a:p>
      </dsp:txBody>
      <dsp:txXfrm>
        <a:off x="5648958" y="1950720"/>
        <a:ext cx="2740943" cy="1950720"/>
      </dsp:txXfrm>
    </dsp:sp>
    <dsp:sp modelId="{935ED275-CE14-4D55-9D01-EC7FF9224DAB}">
      <dsp:nvSpPr>
        <dsp:cNvPr id="0" name=""/>
        <dsp:cNvSpPr/>
      </dsp:nvSpPr>
      <dsp:spPr>
        <a:xfrm>
          <a:off x="6207442" y="292608"/>
          <a:ext cx="1623974" cy="1623974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82A098-59A3-4667-A478-516631AEE8FA}">
      <dsp:nvSpPr>
        <dsp:cNvPr id="0" name=""/>
        <dsp:cNvSpPr/>
      </dsp:nvSpPr>
      <dsp:spPr>
        <a:xfrm>
          <a:off x="8472129" y="0"/>
          <a:ext cx="2740943" cy="4876800"/>
        </a:xfrm>
        <a:prstGeom prst="roundRect">
          <a:avLst>
            <a:gd name="adj" fmla="val 1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Web-based Back Office</a:t>
          </a:r>
        </a:p>
      </dsp:txBody>
      <dsp:txXfrm>
        <a:off x="8472129" y="1950720"/>
        <a:ext cx="2740943" cy="1950720"/>
      </dsp:txXfrm>
    </dsp:sp>
    <dsp:sp modelId="{84C44266-BE8D-4465-9390-A0309E3EB6F2}">
      <dsp:nvSpPr>
        <dsp:cNvPr id="0" name=""/>
        <dsp:cNvSpPr/>
      </dsp:nvSpPr>
      <dsp:spPr>
        <a:xfrm>
          <a:off x="9030614" y="292608"/>
          <a:ext cx="1623974" cy="1623974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D6C32B-EA9D-4C8D-8712-D82C3DE90583}">
      <dsp:nvSpPr>
        <dsp:cNvPr id="0" name=""/>
        <dsp:cNvSpPr/>
      </dsp:nvSpPr>
      <dsp:spPr>
        <a:xfrm>
          <a:off x="448627" y="3901440"/>
          <a:ext cx="10318432" cy="731520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07DE82-1E11-4E89-A36D-637816A757C5}" type="datetimeFigureOut">
              <a:rPr lang="en-US" smtClean="0"/>
              <a:t>10/13/23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011CD7-1276-4996-8345-F176C43DEC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0240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F002C2-6942-4189-87BE-49B0795180CD}" type="datetimeFigureOut">
              <a:rPr lang="en-US" smtClean="0"/>
              <a:t>10/13/23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81D614-7CD3-41B7-844C-80B5F1C38C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941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1D614-7CD3-41B7-844C-80B5F1C38C8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7592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1D614-7CD3-41B7-844C-80B5F1C38C8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2345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1D614-7CD3-41B7-844C-80B5F1C38C8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0490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1D614-7CD3-41B7-844C-80B5F1C38C8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8646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1D614-7CD3-41B7-844C-80B5F1C38C8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3904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Travel Centers of America </a:t>
            </a:r>
            <a:r>
              <a:rPr lang="en-US" dirty="0" err="1"/>
              <a:t>Prefferred</a:t>
            </a:r>
            <a:r>
              <a:rPr lang="en-US" dirty="0"/>
              <a:t> Parking Program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1D614-7CD3-41B7-844C-80B5F1C38C8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6904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1D614-7CD3-41B7-844C-80B5F1C38C8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178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indent="-228600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effectLst/>
              <a:latin typeface="Garamond" panose="020204040303010108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1D614-7CD3-41B7-844C-80B5F1C38C8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093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1D614-7CD3-41B7-844C-80B5F1C38C8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999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1D614-7CD3-41B7-844C-80B5F1C38C8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334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Week of July 17, 2022 – Flyer handouts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July 21, 2022 – Press release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A1B2B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July 23, 2022 - Women In Trucking Show | SiriusXM </a:t>
            </a:r>
            <a:endParaRPr lang="en-US" sz="1800" dirty="0">
              <a:solidFill>
                <a:srgbClr val="0A1B2B"/>
              </a:solidFill>
              <a:effectLst/>
              <a:latin typeface="Segoe UI" panose="020B0502040204020203" pitchFamily="34" charset="0"/>
              <a:ea typeface="Calibri" panose="020F050202020403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A1B2B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August 1, 2022 - Dave Nemo Show</a:t>
            </a:r>
            <a:endParaRPr lang="en-US" sz="1800" dirty="0">
              <a:solidFill>
                <a:srgbClr val="0A1B2B"/>
              </a:solidFill>
              <a:effectLst/>
              <a:latin typeface="Segoe UI" panose="020B0502040204020203" pitchFamily="34" charset="0"/>
              <a:ea typeface="Calibri" panose="020F050202020403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A1B2B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August 8, 2022 Iowa DOT Blog post of Iowa DOT website</a:t>
            </a:r>
            <a:endParaRPr lang="en-US" sz="1800" dirty="0">
              <a:solidFill>
                <a:srgbClr val="0A1B2B"/>
              </a:solidFill>
              <a:effectLst/>
              <a:latin typeface="Segoe UI" panose="020B0502040204020203" pitchFamily="34" charset="0"/>
              <a:ea typeface="Calibri" panose="020F050202020403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A1B2B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August 10, 2022 - Road Dog Trucking (Sirius XM)</a:t>
            </a:r>
            <a:endParaRPr lang="en-US" sz="1800" dirty="0">
              <a:solidFill>
                <a:srgbClr val="0A1B2B"/>
              </a:solidFill>
              <a:effectLst/>
              <a:latin typeface="Segoe UI" panose="020B0502040204020203" pitchFamily="34" charset="0"/>
              <a:ea typeface="Calibri" panose="020F050202020403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A1B2B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October 4, 2022 – Social Media Outreach</a:t>
            </a:r>
            <a:endParaRPr lang="en-US" sz="1800" dirty="0">
              <a:solidFill>
                <a:srgbClr val="0A1B2B"/>
              </a:solidFill>
              <a:effectLst/>
              <a:latin typeface="Segoe UI" panose="020B0502040204020203" pitchFamily="34" charset="0"/>
              <a:ea typeface="Calibri" panose="020F050202020403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A1B2B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Mid-January 2023 – Iowa Rest Area Monitors</a:t>
            </a:r>
            <a:endParaRPr lang="en-US" sz="1800" dirty="0">
              <a:solidFill>
                <a:srgbClr val="0A1B2B"/>
              </a:solidFill>
              <a:effectLst/>
              <a:latin typeface="Segoe UI" panose="020B0502040204020203" pitchFamily="34" charset="0"/>
              <a:ea typeface="Calibri" panose="020F050202020403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A1B2B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Week of February 20, 2023 – </a:t>
            </a:r>
            <a:r>
              <a:rPr lang="en-US" sz="1800" dirty="0" err="1">
                <a:solidFill>
                  <a:srgbClr val="0A1B2B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Wiscon</a:t>
            </a:r>
            <a:r>
              <a:rPr lang="en-US" sz="1800" dirty="0">
                <a:solidFill>
                  <a:srgbClr val="0A1B2B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Rest Area Posters</a:t>
            </a:r>
            <a:endParaRPr lang="en-US" sz="1800" dirty="0">
              <a:solidFill>
                <a:srgbClr val="0A1B2B"/>
              </a:solidFill>
              <a:effectLst/>
              <a:latin typeface="Segoe UI" panose="020B0502040204020203" pitchFamily="34" charset="0"/>
              <a:ea typeface="Calibri" panose="020F050202020403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solidFill>
                  <a:srgbClr val="0A1B2B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March 15, April 19, and May 19, 2023 – Qualtrics Survey of App users.</a:t>
            </a:r>
            <a:endParaRPr lang="en-US" sz="1800" dirty="0">
              <a:solidFill>
                <a:srgbClr val="0A1B2B"/>
              </a:solidFill>
              <a:effectLst/>
              <a:latin typeface="Segoe UI" panose="020B0502040204020203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1D614-7CD3-41B7-844C-80B5F1C38C8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6210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1D614-7CD3-41B7-844C-80B5F1C38C8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531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1D614-7CD3-41B7-844C-80B5F1C38C8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6587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1D614-7CD3-41B7-844C-80B5F1C38C8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4786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81D614-7CD3-41B7-844C-80B5F1C38C8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710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 userDrawn="1"/>
        </p:nvSpPr>
        <p:spPr>
          <a:xfrm>
            <a:off x="0" y="6758096"/>
            <a:ext cx="12179808" cy="9144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1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 userDrawn="1"/>
        </p:nvSpPr>
        <p:spPr>
          <a:xfrm>
            <a:off x="956488" y="4010826"/>
            <a:ext cx="10314432" cy="45720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/>
          <p:cNvSpPr/>
          <p:nvPr userDrawn="1"/>
        </p:nvSpPr>
        <p:spPr>
          <a:xfrm>
            <a:off x="956488" y="3944203"/>
            <a:ext cx="10314432" cy="27432"/>
          </a:xfrm>
          <a:prstGeom prst="rect">
            <a:avLst/>
          </a:prstGeom>
          <a:solidFill>
            <a:srgbClr val="434A5C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956488" y="3904310"/>
            <a:ext cx="10314432" cy="9143"/>
          </a:xfrm>
          <a:prstGeom prst="rect">
            <a:avLst/>
          </a:prstGeom>
          <a:solidFill>
            <a:srgbClr val="434A5C"/>
          </a:solidFill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928388" y="1600199"/>
            <a:ext cx="10363200" cy="2285580"/>
            <a:chOff x="152400" y="-914400"/>
            <a:chExt cx="8412480" cy="667512"/>
          </a:xfrm>
          <a:solidFill>
            <a:srgbClr val="434A5C"/>
          </a:solidFill>
        </p:grpSpPr>
        <p:sp>
          <p:nvSpPr>
            <p:cNvPr id="15" name="Rectangle 14"/>
            <p:cNvSpPr/>
            <p:nvPr userDrawn="1"/>
          </p:nvSpPr>
          <p:spPr>
            <a:xfrm>
              <a:off x="152400" y="-914400"/>
              <a:ext cx="8412480" cy="66751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152400" y="-914400"/>
              <a:ext cx="8412480" cy="66751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921096" y="1600207"/>
            <a:ext cx="10363200" cy="2010883"/>
          </a:xfrm>
          <a:prstGeom prst="rect">
            <a:avLst/>
          </a:prstGeom>
          <a:noFill/>
        </p:spPr>
        <p:txBody>
          <a:bodyPr/>
          <a:lstStyle>
            <a:lvl1pPr algn="ctr"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1219200" y="3614470"/>
            <a:ext cx="9753600" cy="1752600"/>
          </a:xfrm>
          <a:solidFill>
            <a:schemeClr val="accent3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tIns="182880">
            <a:normAutofit/>
          </a:bodyPr>
          <a:lstStyle>
            <a:lvl1pPr marL="0" indent="0" algn="ctr">
              <a:buNone/>
              <a:defRPr sz="2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93C00B8-0E37-4BC3-9FB9-C734790B94D4}"/>
              </a:ext>
            </a:extLst>
          </p:cNvPr>
          <p:cNvGrpSpPr/>
          <p:nvPr userDrawn="1"/>
        </p:nvGrpSpPr>
        <p:grpSpPr>
          <a:xfrm>
            <a:off x="-529" y="6396414"/>
            <a:ext cx="12193057" cy="396274"/>
            <a:chOff x="-529" y="6396414"/>
            <a:chExt cx="12193057" cy="396274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529" y="6396414"/>
              <a:ext cx="12193057" cy="396274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4ABC1C2-8DC3-493D-BD44-691BA3325D83}"/>
                </a:ext>
              </a:extLst>
            </p:cNvPr>
            <p:cNvSpPr/>
            <p:nvPr userDrawn="1"/>
          </p:nvSpPr>
          <p:spPr>
            <a:xfrm>
              <a:off x="2438400" y="6416329"/>
              <a:ext cx="990600" cy="307754"/>
            </a:xfrm>
            <a:prstGeom prst="rect">
              <a:avLst/>
            </a:prstGeom>
            <a:solidFill>
              <a:srgbClr val="3237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58815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758096"/>
            <a:ext cx="12179808" cy="9144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1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8139" y="533402"/>
            <a:ext cx="10363200" cy="3077683"/>
          </a:xfrm>
          <a:prstGeom prst="rect">
            <a:avLst/>
          </a:prstGeom>
          <a:noFill/>
        </p:spPr>
        <p:txBody>
          <a:bodyPr/>
          <a:lstStyle>
            <a:lvl1pPr algn="ctr">
              <a:defRPr sz="36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14470"/>
            <a:ext cx="10363200" cy="1752600"/>
          </a:xfrm>
          <a:noFill/>
          <a:effectLst/>
        </p:spPr>
        <p:txBody>
          <a:bodyPr>
            <a:normAutofit/>
          </a:bodyPr>
          <a:lstStyle>
            <a:lvl1pPr marL="0" indent="0" algn="ctr">
              <a:buNone/>
              <a:defRPr sz="26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9" name="Picture 18" descr="TTI_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723" y="6459448"/>
            <a:ext cx="1894180" cy="274320"/>
          </a:xfrm>
          <a:prstGeom prst="rect">
            <a:avLst/>
          </a:prstGeom>
        </p:spPr>
      </p:pic>
      <p:grpSp>
        <p:nvGrpSpPr>
          <p:cNvPr id="20" name="Group 19"/>
          <p:cNvGrpSpPr/>
          <p:nvPr userDrawn="1"/>
        </p:nvGrpSpPr>
        <p:grpSpPr>
          <a:xfrm>
            <a:off x="3066895" y="6408420"/>
            <a:ext cx="1219200" cy="369332"/>
            <a:chOff x="2438400" y="6191831"/>
            <a:chExt cx="914400" cy="369332"/>
          </a:xfrm>
        </p:grpSpPr>
        <p:cxnSp>
          <p:nvCxnSpPr>
            <p:cNvPr id="21" name="Straight Connector 20"/>
            <p:cNvCxnSpPr/>
            <p:nvPr userDrawn="1"/>
          </p:nvCxnSpPr>
          <p:spPr>
            <a:xfrm>
              <a:off x="2438400" y="6238482"/>
              <a:ext cx="0" cy="274320"/>
            </a:xfrm>
            <a:prstGeom prst="line">
              <a:avLst/>
            </a:prstGeom>
            <a:ln w="28575">
              <a:solidFill>
                <a:srgbClr val="E6E6E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 userDrawn="1"/>
          </p:nvSpPr>
          <p:spPr>
            <a:xfrm>
              <a:off x="2465614" y="6191831"/>
              <a:ext cx="8871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Air Quality</a:t>
              </a:r>
            </a:p>
            <a:p>
              <a:r>
                <a:rPr lang="en-US" sz="900" b="1" baseline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Program</a:t>
              </a:r>
              <a:endPara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1" name="Straight Connector 10"/>
          <p:cNvCxnSpPr/>
          <p:nvPr userDrawn="1"/>
        </p:nvCxnSpPr>
        <p:spPr>
          <a:xfrm flipH="1">
            <a:off x="609600" y="3615265"/>
            <a:ext cx="10972800" cy="0"/>
          </a:xfrm>
          <a:prstGeom prst="line">
            <a:avLst/>
          </a:prstGeom>
          <a:ln w="0">
            <a:solidFill>
              <a:schemeClr val="tx2">
                <a:alpha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542348C6-B24D-6A8A-A3FA-F13994FAB3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36" y="5834776"/>
            <a:ext cx="12192000" cy="94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695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6758096"/>
            <a:ext cx="12179808" cy="9144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1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267200"/>
            <a:ext cx="10363200" cy="1219200"/>
          </a:xfrm>
          <a:effectLst/>
        </p:spPr>
        <p:txBody>
          <a:bodyPr>
            <a:normAutofit/>
          </a:bodyPr>
          <a:lstStyle>
            <a:lvl1pPr marL="0" indent="0" algn="ctr">
              <a:buNone/>
              <a:defRPr sz="26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609600" y="5486400"/>
            <a:ext cx="10972800" cy="0"/>
          </a:xfrm>
          <a:prstGeom prst="line">
            <a:avLst/>
          </a:prstGeom>
          <a:ln w="0">
            <a:solidFill>
              <a:schemeClr val="tx2">
                <a:alpha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F42E501C-59EA-D9B0-1BEF-C1E07D431B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817998"/>
            <a:ext cx="12192000" cy="94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263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758096"/>
            <a:ext cx="12179808" cy="91440"/>
          </a:xfrm>
          <a:prstGeom prst="rect">
            <a:avLst/>
          </a:prstGeom>
          <a:solidFill>
            <a:schemeClr val="accent6"/>
          </a:solidFill>
          <a:ln w="31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8247" y="0"/>
            <a:ext cx="11213160" cy="1046640"/>
          </a:xfrm>
          <a:prstGeom prst="rect">
            <a:avLst/>
          </a:prstGeom>
          <a:noFill/>
        </p:spPr>
        <p:txBody>
          <a:bodyPr lIns="182880" anchor="ctr"/>
          <a:lstStyle>
            <a:lvl1pPr>
              <a:defRPr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0" name="Content Placeholder 49"/>
          <p:cNvSpPr>
            <a:spLocks noGrp="1"/>
          </p:cNvSpPr>
          <p:nvPr>
            <p:ph sz="quarter" idx="10"/>
          </p:nvPr>
        </p:nvSpPr>
        <p:spPr>
          <a:xfrm>
            <a:off x="498247" y="1049120"/>
            <a:ext cx="11216640" cy="5358646"/>
          </a:xfrm>
          <a:noFill/>
        </p:spPr>
        <p:txBody>
          <a:bodyPr/>
          <a:lstStyle>
            <a:lvl1pPr>
              <a:defRPr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498247" y="1046640"/>
            <a:ext cx="11213160" cy="0"/>
          </a:xfrm>
          <a:prstGeom prst="line">
            <a:avLst/>
          </a:prstGeom>
          <a:ln w="0">
            <a:solidFill>
              <a:schemeClr val="tx2">
                <a:alpha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 userDrawn="1"/>
        </p:nvSpPr>
        <p:spPr>
          <a:xfrm>
            <a:off x="11498047" y="6248400"/>
            <a:ext cx="320040" cy="32004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144" rIns="0" bIns="9144" rtlCol="0" anchor="ctr"/>
          <a:lstStyle/>
          <a:p>
            <a:pPr algn="ctr"/>
            <a:fld id="{F27E1909-9C1A-4541-855C-345819054653}" type="slidenum">
              <a:rPr lang="en-US" sz="1200" smtClean="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‹#›</a:t>
            </a:fld>
            <a:endParaRPr lang="en-US" sz="1200" dirty="0">
              <a:solidFill>
                <a:schemeClr val="bg1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B0E699-3DDD-AC84-DA8E-07EBCDD3B8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40" y="5856792"/>
            <a:ext cx="12192000" cy="94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37661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758096"/>
            <a:ext cx="12179808" cy="9144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1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279311"/>
            <a:ext cx="10363200" cy="1362075"/>
          </a:xfrm>
          <a:prstGeom prst="rect">
            <a:avLst/>
          </a:prstGeom>
        </p:spPr>
        <p:txBody>
          <a:bodyPr lIns="411480" anchor="t">
            <a:normAutofit/>
          </a:bodyPr>
          <a:lstStyle>
            <a:lvl1pPr algn="l">
              <a:defRPr sz="3600" b="1" cap="all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743200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677332" y="4267200"/>
            <a:ext cx="10972800" cy="0"/>
          </a:xfrm>
          <a:prstGeom prst="line">
            <a:avLst/>
          </a:prstGeom>
          <a:ln w="0">
            <a:solidFill>
              <a:schemeClr val="tx2">
                <a:alpha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6952563B-E6E4-2644-F903-E8B05C7D6F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808763"/>
            <a:ext cx="12192000" cy="94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45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758096"/>
            <a:ext cx="12179808" cy="91440"/>
          </a:xfrm>
          <a:prstGeom prst="rect">
            <a:avLst/>
          </a:prstGeom>
          <a:solidFill>
            <a:schemeClr val="accent6"/>
          </a:solidFill>
          <a:ln w="31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3816" y="1143000"/>
            <a:ext cx="5364480" cy="4979544"/>
          </a:xfrm>
        </p:spPr>
        <p:txBody>
          <a:bodyPr/>
          <a:lstStyle>
            <a:lvl1pPr>
              <a:defRPr sz="2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1021" y="1143000"/>
            <a:ext cx="5364480" cy="4988170"/>
          </a:xfrm>
        </p:spPr>
        <p:txBody>
          <a:bodyPr/>
          <a:lstStyle>
            <a:lvl1pPr>
              <a:defRPr sz="2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4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itle 4"/>
          <p:cNvSpPr>
            <a:spLocks noGrp="1"/>
          </p:cNvSpPr>
          <p:nvPr>
            <p:ph type="title"/>
          </p:nvPr>
        </p:nvSpPr>
        <p:spPr>
          <a:xfrm>
            <a:off x="498247" y="0"/>
            <a:ext cx="11213160" cy="1046640"/>
          </a:xfrm>
          <a:prstGeom prst="rect">
            <a:avLst/>
          </a:prstGeom>
          <a:noFill/>
        </p:spPr>
        <p:txBody>
          <a:bodyPr lIns="182880" anchor="ctr"/>
          <a:lstStyle>
            <a:lvl1pPr>
              <a:defRPr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498247" y="1046640"/>
            <a:ext cx="11213160" cy="0"/>
          </a:xfrm>
          <a:prstGeom prst="line">
            <a:avLst/>
          </a:prstGeom>
          <a:ln w="0">
            <a:solidFill>
              <a:schemeClr val="tx2">
                <a:alpha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 userDrawn="1"/>
        </p:nvSpPr>
        <p:spPr>
          <a:xfrm>
            <a:off x="11498047" y="6248400"/>
            <a:ext cx="320040" cy="32004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144" rIns="0" bIns="9144" rtlCol="0" anchor="ctr"/>
          <a:lstStyle/>
          <a:p>
            <a:pPr algn="ctr"/>
            <a:fld id="{F27E1909-9C1A-4541-855C-345819054653}" type="slidenum">
              <a:rPr lang="en-US" sz="1200" smtClean="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‹#›</a:t>
            </a:fld>
            <a:endParaRPr lang="en-US" sz="1200" dirty="0">
              <a:solidFill>
                <a:schemeClr val="bg1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B206CB-0D70-CBFF-0FAB-6105E639AA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826625"/>
            <a:ext cx="12192000" cy="94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195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758096"/>
            <a:ext cx="12179808" cy="91440"/>
          </a:xfrm>
          <a:prstGeom prst="rect">
            <a:avLst/>
          </a:prstGeom>
          <a:solidFill>
            <a:schemeClr val="accent6"/>
          </a:solidFill>
          <a:ln w="31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3816" y="1404584"/>
            <a:ext cx="5364480" cy="594360"/>
          </a:xfrm>
          <a:solidFill>
            <a:schemeClr val="accent5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816" y="2008496"/>
            <a:ext cx="5364480" cy="402336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sz="24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0"/>
          </p:nvPr>
        </p:nvSpPr>
        <p:spPr>
          <a:xfrm>
            <a:off x="6334939" y="1394800"/>
            <a:ext cx="5364480" cy="594360"/>
          </a:xfrm>
          <a:solidFill>
            <a:schemeClr val="accent5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b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1"/>
          </p:nvPr>
        </p:nvSpPr>
        <p:spPr>
          <a:xfrm>
            <a:off x="6334939" y="2002808"/>
            <a:ext cx="5364480" cy="4023360"/>
          </a:xfrm>
          <a:solidFill>
            <a:schemeClr val="accent1">
              <a:lumMod val="20000"/>
              <a:lumOff val="80000"/>
            </a:schemeClr>
          </a:solidFill>
        </p:spPr>
        <p:txBody>
          <a:bodyPr/>
          <a:lstStyle>
            <a:lvl1pPr>
              <a:defRPr sz="24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4"/>
          <p:cNvSpPr>
            <a:spLocks noGrp="1"/>
          </p:cNvSpPr>
          <p:nvPr>
            <p:ph type="title"/>
          </p:nvPr>
        </p:nvSpPr>
        <p:spPr>
          <a:xfrm>
            <a:off x="498247" y="0"/>
            <a:ext cx="11213160" cy="1046640"/>
          </a:xfrm>
          <a:prstGeom prst="rect">
            <a:avLst/>
          </a:prstGeom>
          <a:noFill/>
        </p:spPr>
        <p:txBody>
          <a:bodyPr lIns="182880" anchor="ctr"/>
          <a:lstStyle>
            <a:lvl1pPr>
              <a:defRPr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498247" y="1046640"/>
            <a:ext cx="11213160" cy="0"/>
          </a:xfrm>
          <a:prstGeom prst="line">
            <a:avLst/>
          </a:prstGeom>
          <a:ln w="0">
            <a:solidFill>
              <a:schemeClr val="tx2">
                <a:alpha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/>
          <p:cNvSpPr/>
          <p:nvPr userDrawn="1"/>
        </p:nvSpPr>
        <p:spPr>
          <a:xfrm>
            <a:off x="11498047" y="6248400"/>
            <a:ext cx="320040" cy="32004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144" rIns="0" bIns="9144" rtlCol="0" anchor="ctr"/>
          <a:lstStyle/>
          <a:p>
            <a:pPr algn="ctr"/>
            <a:fld id="{F27E1909-9C1A-4541-855C-345819054653}" type="slidenum">
              <a:rPr lang="en-US" sz="1200" smtClean="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‹#›</a:t>
            </a:fld>
            <a:endParaRPr lang="en-US" sz="1200" dirty="0">
              <a:solidFill>
                <a:schemeClr val="bg1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85DCA6-DD01-BAB9-FA16-026B1DC6BE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56" y="5830092"/>
            <a:ext cx="12192000" cy="94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01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758096"/>
            <a:ext cx="12179808" cy="91440"/>
          </a:xfrm>
          <a:prstGeom prst="rect">
            <a:avLst/>
          </a:prstGeom>
          <a:solidFill>
            <a:schemeClr val="accent6"/>
          </a:solidFill>
          <a:ln w="31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623176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435351"/>
            <a:ext cx="73152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189914"/>
            <a:ext cx="73152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Oval 27"/>
          <p:cNvSpPr/>
          <p:nvPr userDrawn="1"/>
        </p:nvSpPr>
        <p:spPr>
          <a:xfrm>
            <a:off x="11498047" y="6248400"/>
            <a:ext cx="320040" cy="320040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144" rIns="0" bIns="9144" rtlCol="0" anchor="ctr"/>
          <a:lstStyle/>
          <a:p>
            <a:pPr algn="ctr"/>
            <a:fld id="{F27E1909-9C1A-4541-855C-345819054653}" type="slidenum">
              <a:rPr lang="en-US" sz="1200" smtClean="0">
                <a:solidFill>
                  <a:schemeClr val="bg1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‹#›</a:t>
            </a:fld>
            <a:endParaRPr lang="en-US" sz="1200" dirty="0">
              <a:solidFill>
                <a:schemeClr val="bg1"/>
              </a:solidFill>
              <a:latin typeface="Century Gothic" panose="020B0502020202020204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CA08D4-15C2-F140-EB6D-5358937B1B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192" y="5834776"/>
            <a:ext cx="12192000" cy="94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2645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066800"/>
            <a:ext cx="11216640" cy="5001904"/>
          </a:xfrm>
          <a:prstGeom prst="rect">
            <a:avLst/>
          </a:prstGeom>
          <a:noFill/>
          <a:ln>
            <a:noFill/>
          </a:ln>
        </p:spPr>
        <p:txBody>
          <a:bodyPr vert="horz" lIns="18288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508000" y="0"/>
            <a:ext cx="11216640" cy="1060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53149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9" r:id="rId2"/>
    <p:sldLayoutId id="2147483671" r:id="rId3"/>
    <p:sldLayoutId id="2147483686" r:id="rId4"/>
    <p:sldLayoutId id="2147483663" r:id="rId5"/>
    <p:sldLayoutId id="2147483664" r:id="rId6"/>
    <p:sldLayoutId id="2147483665" r:id="rId7"/>
    <p:sldLayoutId id="2147483669" r:id="rId8"/>
  </p:sldLayoutIdLst>
  <p:txStyles>
    <p:titleStyle>
      <a:lvl1pPr algn="l" defTabSz="914400" rtl="0" eaLnBrk="1" latinLnBrk="0" hangingPunct="1">
        <a:spcBef>
          <a:spcPct val="0"/>
        </a:spcBef>
        <a:buNone/>
        <a:defRPr sz="3400" kern="1200">
          <a:solidFill>
            <a:schemeClr val="accent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j-prozzi@ttimail.tamu.edu" TargetMode="External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hyperlink" Target="http://www.parkingpilot.org/" TargetMode="External"/><Relationship Id="rId4" Type="http://schemas.openxmlformats.org/officeDocument/2006/relationships/hyperlink" Target="mailto:ebperry@wisc.ed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9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8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parkingpilot.org/wp-content/uploads/2022/07/IUS-001-Janesville_Rest_Area_17SB.pdf" TargetMode="External"/><Relationship Id="rId3" Type="http://schemas.openxmlformats.org/officeDocument/2006/relationships/hyperlink" Target="https://parkingpilot.org/wp-content/uploads/2022/07/IUS-006-Mitchellville_Rest_Area_EB.pdf" TargetMode="External"/><Relationship Id="rId7" Type="http://schemas.openxmlformats.org/officeDocument/2006/relationships/hyperlink" Target="https://parkingpilot.org/wp-content/uploads/2022/07/IUS-009-Wilton_Rest_Area_WB.pdf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parkingpilot.org/wp-content/uploads/2022/07/IUS-007-Mitchellville_Rest_Area_WB.pdf" TargetMode="External"/><Relationship Id="rId5" Type="http://schemas.openxmlformats.org/officeDocument/2006/relationships/hyperlink" Target="https://parkingpilot.org/wp-content/uploads/2022/07/IUS-004-and-IUS-005-Ladora_Rest_Area_EB__WB.pdf" TargetMode="External"/><Relationship Id="rId10" Type="http://schemas.openxmlformats.org/officeDocument/2006/relationships/hyperlink" Target="https://parkingpilot.org/wp-content/uploads/2022/07/IUS-002-Poynette_Rest_Area_12NB.pdf" TargetMode="External"/><Relationship Id="rId4" Type="http://schemas.openxmlformats.org/officeDocument/2006/relationships/hyperlink" Target="https://parkingpilot.org/wp-content/uploads/2022/07/IUS-008-Wilton_Rest_Area_EB.pdf" TargetMode="External"/><Relationship Id="rId9" Type="http://schemas.openxmlformats.org/officeDocument/2006/relationships/hyperlink" Target="https://parkingpilot.org/wp-content/uploads/2022/07/IUS-003-Portage_Rest_Area_11SB.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14400" y="1752600"/>
            <a:ext cx="10363200" cy="2209800"/>
          </a:xfrm>
        </p:spPr>
        <p:txBody>
          <a:bodyPr>
            <a:normAutofit/>
          </a:bodyPr>
          <a:lstStyle/>
          <a:p>
            <a:r>
              <a:rPr lang="en-US" dirty="0"/>
              <a:t>Parking Apps:  The Good And The Not So Good 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219200" y="3733800"/>
            <a:ext cx="9753600" cy="1219200"/>
          </a:xfrm>
        </p:spPr>
        <p:txBody>
          <a:bodyPr/>
          <a:lstStyle/>
          <a:p>
            <a:r>
              <a:rPr lang="en-US" dirty="0"/>
              <a:t>Jolanda Prozzi</a:t>
            </a:r>
          </a:p>
          <a:p>
            <a:r>
              <a:rPr lang="en-US" dirty="0"/>
              <a:t>Texas A&amp;M Transportation Institute </a:t>
            </a:r>
          </a:p>
        </p:txBody>
      </p:sp>
    </p:spTree>
    <p:extLst>
      <p:ext uri="{BB962C8B-B14F-4D97-AF65-F5344CB8AC3E}">
        <p14:creationId xmlns:p14="http://schemas.microsoft.com/office/powerpoint/2010/main" val="27443556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802CC9-B91B-4CEA-95CF-AEC89881E3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443" t="8019" r="3748" b="9340"/>
          <a:stretch/>
        </p:blipFill>
        <p:spPr>
          <a:xfrm>
            <a:off x="266700" y="76200"/>
            <a:ext cx="11658600" cy="6140448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48D64-546F-4A45-8CCB-093FDDF1AB7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08660" y="304800"/>
            <a:ext cx="11216640" cy="5358646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tabLst>
                <a:tab pos="687388" algn="l"/>
              </a:tabLst>
            </a:pPr>
            <a:r>
              <a:rPr lang="en-US" dirty="0">
                <a:solidFill>
                  <a:srgbClr val="0D0D0D"/>
                </a:solidFill>
                <a:latin typeface="Franklin Gothic Book" panose="020B0503020102020204" pitchFamily="34" charset="0"/>
                <a:ea typeface="HGGothicE" panose="020B0909000000000000" pitchFamily="49" charset="-128"/>
                <a:cs typeface="Times New Roman" panose="02020603050405020304" pitchFamily="18" charset="0"/>
              </a:rPr>
              <a:t>Install </a:t>
            </a:r>
            <a:r>
              <a:rPr lang="en-US" dirty="0" err="1">
                <a:solidFill>
                  <a:srgbClr val="0D0D0D"/>
                </a:solidFill>
                <a:latin typeface="Franklin Gothic Book" panose="020B0503020102020204" pitchFamily="34" charset="0"/>
                <a:ea typeface="HGGothicE" panose="020B0909000000000000" pitchFamily="49" charset="-128"/>
                <a:cs typeface="Times New Roman" panose="02020603050405020304" pitchFamily="18" charset="0"/>
              </a:rPr>
              <a:t>ParkUnload</a:t>
            </a:r>
            <a:r>
              <a:rPr lang="en-US" dirty="0">
                <a:solidFill>
                  <a:srgbClr val="0D0D0D"/>
                </a:solidFill>
                <a:latin typeface="Franklin Gothic Book" panose="020B0503020102020204" pitchFamily="34" charset="0"/>
                <a:ea typeface="HGGothicE" panose="020B0909000000000000" pitchFamily="49" charset="-128"/>
                <a:cs typeface="Times New Roman" panose="02020603050405020304" pitchFamily="18" charset="0"/>
              </a:rPr>
              <a:t> Platform – Week of July 17</a:t>
            </a:r>
          </a:p>
          <a:p>
            <a:pPr marL="287338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tabLst>
                <a:tab pos="687388" algn="l"/>
              </a:tabLst>
            </a:pPr>
            <a:endParaRPr lang="en-US" dirty="0">
              <a:solidFill>
                <a:srgbClr val="0D0D0D"/>
              </a:solidFill>
              <a:latin typeface="Franklin Gothic Book" panose="020B0503020102020204" pitchFamily="34" charset="0"/>
              <a:ea typeface="HGGothicE" panose="020B0909000000000000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7" name="Picture 6" descr="A picture containing text, tree, outdoor&#10;&#10;Description automatically generated">
            <a:extLst>
              <a:ext uri="{FF2B5EF4-FFF2-40B4-BE49-F238E27FC236}">
                <a16:creationId xmlns:a16="http://schemas.microsoft.com/office/drawing/2014/main" id="{CC9970E6-498F-B60D-65EE-C26B850EBA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636"/>
          <a:stretch/>
        </p:blipFill>
        <p:spPr>
          <a:xfrm rot="5400000">
            <a:off x="243840" y="1689160"/>
            <a:ext cx="5120640" cy="3840480"/>
          </a:xfrm>
          <a:prstGeom prst="rect">
            <a:avLst/>
          </a:prstGeom>
        </p:spPr>
      </p:pic>
      <p:pic>
        <p:nvPicPr>
          <p:cNvPr id="10" name="Picture 9" descr="A picture containing sky, outdoor, shore, nature&#10;&#10;Description automatically generated">
            <a:extLst>
              <a:ext uri="{FF2B5EF4-FFF2-40B4-BE49-F238E27FC236}">
                <a16:creationId xmlns:a16="http://schemas.microsoft.com/office/drawing/2014/main" id="{A48B8A94-7571-AB15-70E5-9A3E604B3E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94"/>
          <a:stretch/>
        </p:blipFill>
        <p:spPr>
          <a:xfrm>
            <a:off x="4724400" y="1051560"/>
            <a:ext cx="6827520" cy="475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9766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CCA7AA-E1FA-A1B5-5D22-B67EF0D630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5000"/>
          </a:blip>
          <a:srcRect t="37383" r="43521"/>
          <a:stretch/>
        </p:blipFill>
        <p:spPr>
          <a:xfrm>
            <a:off x="363423" y="914401"/>
            <a:ext cx="11465153" cy="4876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94D84C-EE0B-4D06-BBAC-404A1E1F0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Data Collected</a:t>
            </a:r>
          </a:p>
        </p:txBody>
      </p:sp>
      <p:sp>
        <p:nvSpPr>
          <p:cNvPr id="8" name="CuadroTexto 5">
            <a:extLst>
              <a:ext uri="{FF2B5EF4-FFF2-40B4-BE49-F238E27FC236}">
                <a16:creationId xmlns:a16="http://schemas.microsoft.com/office/drawing/2014/main" id="{9ABCD7D1-ECB6-FC79-BF27-FD3810AF8E6A}"/>
              </a:ext>
            </a:extLst>
          </p:cNvPr>
          <p:cNvSpPr txBox="1"/>
          <p:nvPr/>
        </p:nvSpPr>
        <p:spPr>
          <a:xfrm>
            <a:off x="762000" y="1066800"/>
            <a:ext cx="11216639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 Period</a:t>
            </a:r>
          </a:p>
          <a:p>
            <a:pPr marL="914400" lvl="1" indent="-457200">
              <a:spcBef>
                <a:spcPct val="20000"/>
              </a:spcBef>
              <a:spcAft>
                <a:spcPts val="600"/>
              </a:spcAft>
              <a:buFont typeface="Arial" panose="020B0604020202020204" pitchFamily="34" charset="0"/>
              <a:buChar char="–"/>
            </a:pPr>
            <a:r>
              <a:rPr lang="en-US" sz="28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August 1, 2022 to July 31, 2023</a:t>
            </a: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496 </a:t>
            </a:r>
            <a:r>
              <a:rPr lang="en-US" sz="3200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ParkUnload</a:t>
            </a:r>
            <a:r>
              <a:rPr lang="en-US" sz="32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App Downloads</a:t>
            </a: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Font typeface="Arial" pitchFamily="34" charset="0"/>
              <a:buChar char="–"/>
            </a:pPr>
            <a:r>
              <a:rPr lang="en-US" sz="28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 </a:t>
            </a:r>
            <a:r>
              <a:rPr lang="en-US" sz="2800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ParkUnload</a:t>
            </a:r>
            <a:r>
              <a:rPr lang="en-US" sz="28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App 694 times</a:t>
            </a: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Font typeface="Arial" pitchFamily="34" charset="0"/>
              <a:buChar char="–"/>
            </a:pPr>
            <a:r>
              <a:rPr lang="en-US" sz="28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Excluded 129 uses</a:t>
            </a: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for 395 truck drivers</a:t>
            </a:r>
          </a:p>
          <a:p>
            <a:pPr marL="742950" lvl="1" indent="-285750">
              <a:spcBef>
                <a:spcPct val="20000"/>
              </a:spcBef>
              <a:spcAft>
                <a:spcPts val="600"/>
              </a:spcAft>
              <a:buFont typeface="Arial" pitchFamily="34" charset="0"/>
              <a:buChar char="–"/>
            </a:pPr>
            <a:r>
              <a:rPr lang="en-GB" sz="2800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564 valid uses</a:t>
            </a:r>
          </a:p>
        </p:txBody>
      </p:sp>
    </p:spTree>
    <p:extLst>
      <p:ext uri="{BB962C8B-B14F-4D97-AF65-F5344CB8AC3E}">
        <p14:creationId xmlns:p14="http://schemas.microsoft.com/office/powerpoint/2010/main" val="2891403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BA47A-1ECC-424E-A034-52974A118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37" y="259315"/>
            <a:ext cx="11213160" cy="1046640"/>
          </a:xfrm>
        </p:spPr>
        <p:txBody>
          <a:bodyPr>
            <a:normAutofit/>
          </a:bodyPr>
          <a:lstStyle/>
          <a:p>
            <a:r>
              <a:rPr lang="en-US" dirty="0"/>
              <a:t>Data Collected</a:t>
            </a:r>
          </a:p>
        </p:txBody>
      </p:sp>
      <p:sp>
        <p:nvSpPr>
          <p:cNvPr id="22" name="Rectangle 27">
            <a:extLst>
              <a:ext uri="{FF2B5EF4-FFF2-40B4-BE49-F238E27FC236}">
                <a16:creationId xmlns:a16="http://schemas.microsoft.com/office/drawing/2014/main" id="{51096E5A-AA58-4A3E-9511-FF1918BF26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515" y="39243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3" name="Rectangle 32">
            <a:extLst>
              <a:ext uri="{FF2B5EF4-FFF2-40B4-BE49-F238E27FC236}">
                <a16:creationId xmlns:a16="http://schemas.microsoft.com/office/drawing/2014/main" id="{91730B50-D946-4B22-9AD0-CADF7EB705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6753" y="4648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3" name="Rectangle 33">
            <a:extLst>
              <a:ext uri="{FF2B5EF4-FFF2-40B4-BE49-F238E27FC236}">
                <a16:creationId xmlns:a16="http://schemas.microsoft.com/office/drawing/2014/main" id="{58B35906-AF47-4FEA-946E-A9C55E4436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515" y="573278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12202D87-2C07-C7B5-2133-BB057A152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46" y="1786730"/>
            <a:ext cx="12058762" cy="37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7901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BA47A-1ECC-424E-A034-52974A118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Collected</a:t>
            </a:r>
          </a:p>
        </p:txBody>
      </p:sp>
      <p:sp>
        <p:nvSpPr>
          <p:cNvPr id="22" name="Rectangle 27">
            <a:extLst>
              <a:ext uri="{FF2B5EF4-FFF2-40B4-BE49-F238E27FC236}">
                <a16:creationId xmlns:a16="http://schemas.microsoft.com/office/drawing/2014/main" id="{51096E5A-AA58-4A3E-9511-FF1918BF26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515" y="39243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3" name="Rectangle 32">
            <a:extLst>
              <a:ext uri="{FF2B5EF4-FFF2-40B4-BE49-F238E27FC236}">
                <a16:creationId xmlns:a16="http://schemas.microsoft.com/office/drawing/2014/main" id="{91730B50-D946-4B22-9AD0-CADF7EB705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6753" y="46482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3" name="Rectangle 33">
            <a:extLst>
              <a:ext uri="{FF2B5EF4-FFF2-40B4-BE49-F238E27FC236}">
                <a16:creationId xmlns:a16="http://schemas.microsoft.com/office/drawing/2014/main" id="{58B35906-AF47-4FEA-946E-A9C55E4436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515" y="573278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A94D94-B0D3-D068-3D59-C51C14CDF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68" y="1670050"/>
            <a:ext cx="11949518" cy="374904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C1E919E-799F-E69C-6F40-E6D2FB0F4ACE}"/>
              </a:ext>
            </a:extLst>
          </p:cNvPr>
          <p:cNvCxnSpPr/>
          <p:nvPr/>
        </p:nvCxnSpPr>
        <p:spPr>
          <a:xfrm>
            <a:off x="691515" y="5562600"/>
            <a:ext cx="1061085" cy="0"/>
          </a:xfrm>
          <a:prstGeom prst="straightConnector1">
            <a:avLst/>
          </a:prstGeom>
          <a:ln w="82550">
            <a:solidFill>
              <a:srgbClr val="CD2E2A"/>
            </a:solidFill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289BCD6-9D60-2E29-F2E8-14D97B929FC9}"/>
              </a:ext>
            </a:extLst>
          </p:cNvPr>
          <p:cNvCxnSpPr/>
          <p:nvPr/>
        </p:nvCxnSpPr>
        <p:spPr>
          <a:xfrm>
            <a:off x="2667000" y="2057400"/>
            <a:ext cx="0" cy="3124200"/>
          </a:xfrm>
          <a:prstGeom prst="line">
            <a:avLst/>
          </a:prstGeom>
          <a:ln w="41275">
            <a:solidFill>
              <a:srgbClr val="CD2E2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B21C38D-ED09-909F-C92B-4C965EB3FCCE}"/>
              </a:ext>
            </a:extLst>
          </p:cNvPr>
          <p:cNvSpPr txBox="1"/>
          <p:nvPr/>
        </p:nvSpPr>
        <p:spPr>
          <a:xfrm>
            <a:off x="2057400" y="1030069"/>
            <a:ext cx="1600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Social Media Outreach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8E6D2A7-5177-B84E-41E2-0857F9C4A83B}"/>
              </a:ext>
            </a:extLst>
          </p:cNvPr>
          <p:cNvCxnSpPr/>
          <p:nvPr/>
        </p:nvCxnSpPr>
        <p:spPr>
          <a:xfrm>
            <a:off x="5791200" y="2038350"/>
            <a:ext cx="0" cy="3124200"/>
          </a:xfrm>
          <a:prstGeom prst="line">
            <a:avLst/>
          </a:prstGeom>
          <a:ln w="41275">
            <a:solidFill>
              <a:srgbClr val="CD2E2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1E02C58-F262-6989-D5D0-10BD4885C0C5}"/>
              </a:ext>
            </a:extLst>
          </p:cNvPr>
          <p:cNvSpPr txBox="1"/>
          <p:nvPr/>
        </p:nvSpPr>
        <p:spPr>
          <a:xfrm>
            <a:off x="5105401" y="1030069"/>
            <a:ext cx="16401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Iowa Rest Area Monitors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7383480-CE68-A5D2-81BA-257CBEB6D34C}"/>
              </a:ext>
            </a:extLst>
          </p:cNvPr>
          <p:cNvCxnSpPr/>
          <p:nvPr/>
        </p:nvCxnSpPr>
        <p:spPr>
          <a:xfrm>
            <a:off x="6745509" y="2057400"/>
            <a:ext cx="0" cy="3124200"/>
          </a:xfrm>
          <a:prstGeom prst="line">
            <a:avLst/>
          </a:prstGeom>
          <a:ln w="41275">
            <a:solidFill>
              <a:srgbClr val="CD2E2A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DD645B2-4C8E-53A9-A864-CC38E77B2E80}"/>
              </a:ext>
            </a:extLst>
          </p:cNvPr>
          <p:cNvSpPr txBox="1"/>
          <p:nvPr/>
        </p:nvSpPr>
        <p:spPr>
          <a:xfrm>
            <a:off x="6096000" y="5266055"/>
            <a:ext cx="1965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Wisconsin Rest Area Posters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21558AF-63C5-1C17-11A2-F454315367B4}"/>
              </a:ext>
            </a:extLst>
          </p:cNvPr>
          <p:cNvCxnSpPr/>
          <p:nvPr/>
        </p:nvCxnSpPr>
        <p:spPr>
          <a:xfrm>
            <a:off x="7391400" y="2057400"/>
            <a:ext cx="0" cy="3124200"/>
          </a:xfrm>
          <a:prstGeom prst="line">
            <a:avLst/>
          </a:prstGeom>
          <a:ln w="412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55D01A4-BE47-58E7-419F-8E88A2610091}"/>
              </a:ext>
            </a:extLst>
          </p:cNvPr>
          <p:cNvCxnSpPr/>
          <p:nvPr/>
        </p:nvCxnSpPr>
        <p:spPr>
          <a:xfrm>
            <a:off x="8382000" y="2057400"/>
            <a:ext cx="0" cy="3124200"/>
          </a:xfrm>
          <a:prstGeom prst="line">
            <a:avLst/>
          </a:prstGeom>
          <a:ln w="412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DAAAEC8-3EA3-E69D-4385-7B3309D57A8B}"/>
              </a:ext>
            </a:extLst>
          </p:cNvPr>
          <p:cNvCxnSpPr/>
          <p:nvPr/>
        </p:nvCxnSpPr>
        <p:spPr>
          <a:xfrm>
            <a:off x="9220200" y="2057400"/>
            <a:ext cx="0" cy="3124200"/>
          </a:xfrm>
          <a:prstGeom prst="line">
            <a:avLst/>
          </a:prstGeom>
          <a:ln w="412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E83BE80-99B6-7995-1B3C-6BC50AD46370}"/>
              </a:ext>
            </a:extLst>
          </p:cNvPr>
          <p:cNvSpPr txBox="1"/>
          <p:nvPr/>
        </p:nvSpPr>
        <p:spPr>
          <a:xfrm>
            <a:off x="7551517" y="1202718"/>
            <a:ext cx="1640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Driver Surveys</a:t>
            </a:r>
          </a:p>
        </p:txBody>
      </p:sp>
    </p:spTree>
    <p:extLst>
      <p:ext uri="{BB962C8B-B14F-4D97-AF65-F5344CB8AC3E}">
        <p14:creationId xmlns:p14="http://schemas.microsoft.com/office/powerpoint/2010/main" val="29002371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07E1AA0-5C51-FC3D-3901-85EAF31A0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Time Parked Per Session (I-80)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66A65B-0CBC-423C-67D1-4A0EB89E41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3"/>
          <a:stretch/>
        </p:blipFill>
        <p:spPr bwMode="auto">
          <a:xfrm>
            <a:off x="235129" y="2026920"/>
            <a:ext cx="11721741" cy="38404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37087A-FC8C-5949-A26D-F7F98DB56A0D}"/>
              </a:ext>
            </a:extLst>
          </p:cNvPr>
          <p:cNvSpPr txBox="1"/>
          <p:nvPr/>
        </p:nvSpPr>
        <p:spPr>
          <a:xfrm>
            <a:off x="304800" y="1255990"/>
            <a:ext cx="167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18.7% 30 minutes or less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DD6D6A-4744-0036-B345-FAA7EDB4CED8}"/>
              </a:ext>
            </a:extLst>
          </p:cNvPr>
          <p:cNvSpPr txBox="1"/>
          <p:nvPr/>
        </p:nvSpPr>
        <p:spPr>
          <a:xfrm>
            <a:off x="10855553" y="1255990"/>
            <a:ext cx="13364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18.2% 20 or more hours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412B75B-C30A-AD6F-9093-A520232D2CCF}"/>
              </a:ext>
            </a:extLst>
          </p:cNvPr>
          <p:cNvCxnSpPr>
            <a:cxnSpLocks/>
          </p:cNvCxnSpPr>
          <p:nvPr/>
        </p:nvCxnSpPr>
        <p:spPr>
          <a:xfrm>
            <a:off x="5562600" y="3093720"/>
            <a:ext cx="2286000" cy="0"/>
          </a:xfrm>
          <a:prstGeom prst="line">
            <a:avLst/>
          </a:prstGeom>
          <a:ln w="34925">
            <a:solidFill>
              <a:srgbClr val="CD2E2A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F773D3D-E753-89C3-53D6-6C6A2228CF46}"/>
              </a:ext>
            </a:extLst>
          </p:cNvPr>
          <p:cNvSpPr txBox="1"/>
          <p:nvPr/>
        </p:nvSpPr>
        <p:spPr>
          <a:xfrm>
            <a:off x="5867400" y="1255990"/>
            <a:ext cx="167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32.3% spent 9.5 to 13.5 hours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B6CD4E-80F7-A535-7B50-8859C6A65725}"/>
              </a:ext>
            </a:extLst>
          </p:cNvPr>
          <p:cNvSpPr txBox="1"/>
          <p:nvPr/>
        </p:nvSpPr>
        <p:spPr>
          <a:xfrm>
            <a:off x="9461708" y="224194"/>
            <a:ext cx="2473553" cy="646331"/>
          </a:xfrm>
          <a:prstGeom prst="rect">
            <a:avLst/>
          </a:prstGeom>
          <a:solidFill>
            <a:srgbClr val="336600"/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338 truck drivers used the App 418 times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135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ph with green and white bars&#10;&#10;Description automatically generated">
            <a:extLst>
              <a:ext uri="{FF2B5EF4-FFF2-40B4-BE49-F238E27FC236}">
                <a16:creationId xmlns:a16="http://schemas.microsoft.com/office/drawing/2014/main" id="{650A6435-3CF4-CEBD-DC75-10FD6D7FAD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08"/>
          <a:stretch/>
        </p:blipFill>
        <p:spPr bwMode="auto">
          <a:xfrm>
            <a:off x="340140" y="838200"/>
            <a:ext cx="11563086" cy="5029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E07E1AA0-5C51-FC3D-3901-85EAF31A0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/>
              <a:t>Time Parked Per Session (I-39/I-90/I-94 Corridor)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37087A-FC8C-5949-A26D-F7F98DB56A0D}"/>
              </a:ext>
            </a:extLst>
          </p:cNvPr>
          <p:cNvSpPr txBox="1"/>
          <p:nvPr/>
        </p:nvSpPr>
        <p:spPr>
          <a:xfrm>
            <a:off x="1101953" y="1884840"/>
            <a:ext cx="167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34% park 30 minutes or less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DD6D6A-4744-0036-B345-FAA7EDB4CED8}"/>
              </a:ext>
            </a:extLst>
          </p:cNvPr>
          <p:cNvSpPr txBox="1"/>
          <p:nvPr/>
        </p:nvSpPr>
        <p:spPr>
          <a:xfrm>
            <a:off x="9067821" y="1607841"/>
            <a:ext cx="13364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38% parked 130 to 140 minutes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940F78-B51C-3E12-C2D7-69FA4BD73D93}"/>
              </a:ext>
            </a:extLst>
          </p:cNvPr>
          <p:cNvSpPr txBox="1"/>
          <p:nvPr/>
        </p:nvSpPr>
        <p:spPr>
          <a:xfrm>
            <a:off x="5095310" y="1013191"/>
            <a:ext cx="2473553" cy="646331"/>
          </a:xfrm>
          <a:prstGeom prst="rect">
            <a:avLst/>
          </a:prstGeom>
          <a:solidFill>
            <a:srgbClr val="336600"/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106 truck drivers used the App 147 times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93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70A8D-A8C5-0F50-837B-D74E19CAA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247" y="31845"/>
            <a:ext cx="11213160" cy="1046640"/>
          </a:xfrm>
        </p:spPr>
        <p:txBody>
          <a:bodyPr anchor="ctr">
            <a:normAutofit/>
          </a:bodyPr>
          <a:lstStyle/>
          <a:p>
            <a:r>
              <a:rPr lang="en-US" sz="3100" dirty="0"/>
              <a:t>Number of Parking Sessions Every 30 minutes of a Day </a:t>
            </a:r>
            <a:br>
              <a:rPr lang="en-US" sz="3100" dirty="0"/>
            </a:br>
            <a:r>
              <a:rPr lang="en-US" sz="3100" dirty="0"/>
              <a:t>(I-80 Corridor)</a:t>
            </a:r>
          </a:p>
        </p:txBody>
      </p:sp>
      <p:pic>
        <p:nvPicPr>
          <p:cNvPr id="4" name="Picture 3" descr="A graph with numbers and a bar&#10;&#10;Description automatically generated">
            <a:extLst>
              <a:ext uri="{FF2B5EF4-FFF2-40B4-BE49-F238E27FC236}">
                <a16:creationId xmlns:a16="http://schemas.microsoft.com/office/drawing/2014/main" id="{3DECE251-8F6E-5868-74FC-253008F4D5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3"/>
          <a:stretch/>
        </p:blipFill>
        <p:spPr bwMode="auto">
          <a:xfrm>
            <a:off x="241165" y="1981200"/>
            <a:ext cx="11727324" cy="34747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B270EA-1710-2937-33A7-C606024A6DA9}"/>
              </a:ext>
            </a:extLst>
          </p:cNvPr>
          <p:cNvSpPr txBox="1"/>
          <p:nvPr/>
        </p:nvSpPr>
        <p:spPr>
          <a:xfrm>
            <a:off x="464128" y="1524000"/>
            <a:ext cx="61005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dirty="0"/>
              <a:t>No Parking Time Specified</a:t>
            </a:r>
          </a:p>
          <a:p>
            <a:pPr lvl="1"/>
            <a:r>
              <a:rPr lang="en-US" dirty="0"/>
              <a:t>Time Truck Driver Checks In</a:t>
            </a:r>
          </a:p>
        </p:txBody>
      </p:sp>
    </p:spTree>
    <p:extLst>
      <p:ext uri="{BB962C8B-B14F-4D97-AF65-F5344CB8AC3E}">
        <p14:creationId xmlns:p14="http://schemas.microsoft.com/office/powerpoint/2010/main" val="4480668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with numbers and a bar&#10;&#10;Description automatically generated">
            <a:extLst>
              <a:ext uri="{FF2B5EF4-FFF2-40B4-BE49-F238E27FC236}">
                <a16:creationId xmlns:a16="http://schemas.microsoft.com/office/drawing/2014/main" id="{88C80DDD-D0CA-F8DB-6E8E-BB7467405F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671"/>
          <a:stretch/>
        </p:blipFill>
        <p:spPr bwMode="auto">
          <a:xfrm>
            <a:off x="225971" y="1985665"/>
            <a:ext cx="11740057" cy="37490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D70A8D-A8C5-0F50-837B-D74E19CAA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419" y="0"/>
            <a:ext cx="11213160" cy="1046640"/>
          </a:xfrm>
        </p:spPr>
        <p:txBody>
          <a:bodyPr anchor="ctr">
            <a:normAutofit/>
          </a:bodyPr>
          <a:lstStyle/>
          <a:p>
            <a:r>
              <a:rPr lang="en-US" sz="3100" dirty="0"/>
              <a:t>Number of Parking Sessions Every 30 minutes of a Day </a:t>
            </a:r>
            <a:br>
              <a:rPr lang="en-US" sz="3100" dirty="0"/>
            </a:br>
            <a:r>
              <a:rPr lang="en-US" sz="3100" dirty="0"/>
              <a:t>(I-30/I-90/I-94 Corridor)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B270EA-1710-2937-33A7-C606024A6DA9}"/>
              </a:ext>
            </a:extLst>
          </p:cNvPr>
          <p:cNvSpPr txBox="1"/>
          <p:nvPr/>
        </p:nvSpPr>
        <p:spPr>
          <a:xfrm>
            <a:off x="762000" y="1295400"/>
            <a:ext cx="61005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dirty="0"/>
              <a:t>Two Hour Parking Limit Specified</a:t>
            </a:r>
          </a:p>
          <a:p>
            <a:pPr lvl="1"/>
            <a:r>
              <a:rPr lang="en-US" dirty="0"/>
              <a:t>No Enforcement</a:t>
            </a:r>
          </a:p>
          <a:p>
            <a:pPr lvl="1"/>
            <a:r>
              <a:rPr lang="en-US" dirty="0"/>
              <a:t>Time Truck Driver Checks In</a:t>
            </a:r>
          </a:p>
        </p:txBody>
      </p:sp>
    </p:spTree>
    <p:extLst>
      <p:ext uri="{BB962C8B-B14F-4D97-AF65-F5344CB8AC3E}">
        <p14:creationId xmlns:p14="http://schemas.microsoft.com/office/powerpoint/2010/main" val="11206023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5F9C0-2936-47E0-85FA-302D84068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did the drivers say?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DB463D-4EDC-4AB8-907A-0430AF72691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98247" y="1219200"/>
            <a:ext cx="11216640" cy="4890245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Social Media Sentiment</a:t>
            </a:r>
          </a:p>
          <a:p>
            <a:pPr marL="857250" lvl="2" indent="-457200">
              <a:spcAft>
                <a:spcPts val="600"/>
              </a:spcAft>
              <a:buFont typeface="Arial" panose="020B0604020202020204" pitchFamily="34" charset="0"/>
              <a:buChar char="–"/>
            </a:pPr>
            <a:r>
              <a:rPr lang="en-GB" sz="2800" b="1" dirty="0"/>
              <a:t>Stop research and invest in free truck parking</a:t>
            </a:r>
          </a:p>
          <a:p>
            <a:pPr marL="457200" lvl="1" indent="0">
              <a:spcBef>
                <a:spcPct val="20000"/>
              </a:spcBef>
              <a:spcAft>
                <a:spcPts val="600"/>
              </a:spcAft>
              <a:buNone/>
            </a:pPr>
            <a:r>
              <a:rPr lang="en-US" sz="2600" i="1" dirty="0">
                <a:solidFill>
                  <a:schemeClr val="tx1"/>
                </a:solidFill>
                <a:latin typeface="Segoe UI Historic" panose="020B0502040204020203" pitchFamily="34" charset="0"/>
              </a:rPr>
              <a:t>Spaces have to physically be there. They are not. Quit wasting time with technology &amp; get out there &amp; make more spots. There are NONE in </a:t>
            </a:r>
            <a:r>
              <a:rPr lang="en-US" sz="2600" i="1" dirty="0" err="1">
                <a:solidFill>
                  <a:schemeClr val="tx1"/>
                </a:solidFill>
                <a:latin typeface="Segoe UI Historic" panose="020B0502040204020203" pitchFamily="34" charset="0"/>
              </a:rPr>
              <a:t>Va</a:t>
            </a:r>
            <a:r>
              <a:rPr lang="en-US" sz="2600" i="1" dirty="0">
                <a:solidFill>
                  <a:schemeClr val="tx1"/>
                </a:solidFill>
                <a:latin typeface="Segoe UI Historic" panose="020B0502040204020203" pitchFamily="34" charset="0"/>
              </a:rPr>
              <a:t> on 81 at night. And cops will wake you up on the ramp if </a:t>
            </a:r>
            <a:r>
              <a:rPr lang="en-US" sz="2600" i="1" dirty="0" err="1">
                <a:solidFill>
                  <a:schemeClr val="tx1"/>
                </a:solidFill>
                <a:latin typeface="Segoe UI Historic" panose="020B0502040204020203" pitchFamily="34" charset="0"/>
              </a:rPr>
              <a:t>youre</a:t>
            </a:r>
            <a:r>
              <a:rPr lang="en-US" sz="2600" i="1" dirty="0">
                <a:solidFill>
                  <a:schemeClr val="tx1"/>
                </a:solidFill>
                <a:latin typeface="Segoe UI Historic" panose="020B0502040204020203" pitchFamily="34" charset="0"/>
              </a:rPr>
              <a:t> desperately needing a nap on the ramp …”</a:t>
            </a:r>
          </a:p>
          <a:p>
            <a:pPr marL="857250" lvl="2" indent="-457200">
              <a:spcAft>
                <a:spcPts val="600"/>
              </a:spcAft>
              <a:buFont typeface="Arial" panose="020B0604020202020204" pitchFamily="34" charset="0"/>
              <a:buChar char="–"/>
            </a:pPr>
            <a:r>
              <a:rPr lang="en-US" sz="2800" b="1" dirty="0"/>
              <a:t>Anti-App Sentiment</a:t>
            </a:r>
          </a:p>
          <a:p>
            <a:pPr marL="457200" lvl="1" indent="0">
              <a:spcBef>
                <a:spcPct val="20000"/>
              </a:spcBef>
              <a:spcAft>
                <a:spcPts val="600"/>
              </a:spcAft>
              <a:buNone/>
            </a:pPr>
            <a:r>
              <a:rPr lang="en-US" sz="28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”</a:t>
            </a:r>
            <a:r>
              <a:rPr lang="en-US" sz="2800" b="0" i="1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Another App, just what this country needs!!”</a:t>
            </a:r>
          </a:p>
          <a:p>
            <a:pPr marL="857250" lvl="2" indent="-457200">
              <a:spcAft>
                <a:spcPts val="600"/>
              </a:spcAft>
              <a:buFont typeface="Arial" panose="020B0604020202020204" pitchFamily="34" charset="0"/>
              <a:buChar char="–"/>
            </a:pPr>
            <a:r>
              <a:rPr lang="en-US" sz="2800" b="1" dirty="0"/>
              <a:t>Suspicion</a:t>
            </a:r>
          </a:p>
          <a:p>
            <a:pPr marL="457200" lvl="1" indent="0">
              <a:spcBef>
                <a:spcPct val="20000"/>
              </a:spcBef>
              <a:spcAft>
                <a:spcPts val="600"/>
              </a:spcAft>
              <a:buNone/>
            </a:pPr>
            <a:r>
              <a:rPr lang="en-US" sz="2600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”… </a:t>
            </a:r>
            <a:r>
              <a:rPr lang="en-US" sz="2600" i="1" dirty="0">
                <a:solidFill>
                  <a:srgbClr val="050505"/>
                </a:solidFill>
                <a:latin typeface="Segoe UI Historic" panose="020B0502040204020203" pitchFamily="34" charset="0"/>
              </a:rPr>
              <a:t>they studying how to charge you via app.”</a:t>
            </a:r>
          </a:p>
          <a:p>
            <a:pPr marL="457200" lvl="1" indent="0">
              <a:spcBef>
                <a:spcPct val="20000"/>
              </a:spcBef>
              <a:spcAft>
                <a:spcPts val="600"/>
              </a:spcAft>
              <a:buNone/>
            </a:pPr>
            <a:r>
              <a:rPr lang="en-US" sz="2600" i="1" dirty="0">
                <a:solidFill>
                  <a:srgbClr val="050505"/>
                </a:solidFill>
                <a:latin typeface="Segoe UI Historic" panose="020B0502040204020203" pitchFamily="34" charset="0"/>
              </a:rPr>
              <a:t>“Just want you to log in so they can cross your logs to it... no thanks”</a:t>
            </a:r>
          </a:p>
          <a:p>
            <a:pPr marL="457200" lvl="1" indent="0">
              <a:spcBef>
                <a:spcPct val="20000"/>
              </a:spcBef>
              <a:spcAft>
                <a:spcPts val="600"/>
              </a:spcAft>
              <a:buNone/>
            </a:pPr>
            <a:endParaRPr lang="en-US" sz="2800" b="0" i="1" dirty="0">
              <a:solidFill>
                <a:srgbClr val="050505"/>
              </a:solidFill>
              <a:effectLst/>
              <a:latin typeface="Segoe UI Historic" panose="020B0502040204020203" pitchFamily="34" charset="0"/>
            </a:endParaRPr>
          </a:p>
          <a:p>
            <a:pPr marL="457200" lvl="1" indent="0">
              <a:spcBef>
                <a:spcPct val="20000"/>
              </a:spcBef>
              <a:spcAft>
                <a:spcPts val="600"/>
              </a:spcAft>
              <a:buNone/>
            </a:pPr>
            <a:endParaRPr lang="en-GB" sz="2600" i="1" dirty="0">
              <a:solidFill>
                <a:srgbClr val="050505"/>
              </a:solidFill>
              <a:latin typeface="Segoe UI Historic" panose="020B0502040204020203" pitchFamily="34" charset="0"/>
            </a:endParaRPr>
          </a:p>
          <a:p>
            <a:pPr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3366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7737A679-867A-46BC-84E7-6852AA9448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2403611"/>
              </p:ext>
            </p:extLst>
          </p:nvPr>
        </p:nvGraphicFramePr>
        <p:xfrm>
          <a:off x="587610" y="1854958"/>
          <a:ext cx="11016780" cy="3927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B68F10E7-F822-2FCB-8DC7-337496029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248" y="975469"/>
            <a:ext cx="11318457" cy="1046640"/>
          </a:xfrm>
        </p:spPr>
        <p:txBody>
          <a:bodyPr>
            <a:noAutofit/>
          </a:bodyPr>
          <a:lstStyle/>
          <a:p>
            <a:pPr algn="ctr"/>
            <a:r>
              <a:rPr lang="en-US" sz="2400" dirty="0">
                <a:solidFill>
                  <a:srgbClr val="336600"/>
                </a:solidFill>
              </a:rPr>
              <a:t>How difficult is it to find available long-term parking (more than 7 hours) at the rest area you most frequently use?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B70662D-1E24-2D7A-E49E-87D94D3CD578}"/>
              </a:ext>
            </a:extLst>
          </p:cNvPr>
          <p:cNvSpPr txBox="1"/>
          <p:nvPr/>
        </p:nvSpPr>
        <p:spPr>
          <a:xfrm>
            <a:off x="8912277" y="1824085"/>
            <a:ext cx="29937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Wilton EB</a:t>
            </a:r>
          </a:p>
          <a:p>
            <a:r>
              <a:rPr lang="en-US" sz="1400" dirty="0"/>
              <a:t>Janesville Rest Area 17 </a:t>
            </a:r>
            <a:r>
              <a:rPr lang="en-US" sz="1400" b="1" dirty="0"/>
              <a:t>(2)</a:t>
            </a:r>
          </a:p>
          <a:p>
            <a:r>
              <a:rPr lang="en-US" sz="1400" dirty="0"/>
              <a:t>Portage Rest Area 11</a:t>
            </a:r>
          </a:p>
          <a:p>
            <a:r>
              <a:rPr lang="en-US" sz="1400" b="1" dirty="0"/>
              <a:t>Poynette Rest Area 12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8A8C32E-58D1-F1BF-67F5-5891616F35EC}"/>
              </a:ext>
            </a:extLst>
          </p:cNvPr>
          <p:cNvCxnSpPr>
            <a:cxnSpLocks/>
          </p:cNvCxnSpPr>
          <p:nvPr/>
        </p:nvCxnSpPr>
        <p:spPr>
          <a:xfrm flipH="1">
            <a:off x="6953067" y="2205085"/>
            <a:ext cx="1905000" cy="228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2C73732-D4CC-3F4E-E03E-5DCC056F97BC}"/>
              </a:ext>
            </a:extLst>
          </p:cNvPr>
          <p:cNvSpPr txBox="1"/>
          <p:nvPr/>
        </p:nvSpPr>
        <p:spPr>
          <a:xfrm>
            <a:off x="8949808" y="3279590"/>
            <a:ext cx="299379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Wilton WB </a:t>
            </a:r>
            <a:r>
              <a:rPr lang="en-US" sz="1400" b="1" dirty="0"/>
              <a:t>(2)</a:t>
            </a:r>
          </a:p>
          <a:p>
            <a:r>
              <a:rPr lang="en-US" sz="1400" dirty="0"/>
              <a:t>Janesville Rest Area 17</a:t>
            </a:r>
          </a:p>
          <a:p>
            <a:r>
              <a:rPr lang="en-US" sz="1400" dirty="0"/>
              <a:t>Portage Rest Area 11 </a:t>
            </a:r>
            <a:r>
              <a:rPr lang="en-US" sz="1400" b="1" dirty="0"/>
              <a:t>(2)</a:t>
            </a:r>
          </a:p>
          <a:p>
            <a:r>
              <a:rPr lang="en-US" sz="1400" dirty="0"/>
              <a:t>Wilton EB </a:t>
            </a:r>
            <a:r>
              <a:rPr lang="en-US" sz="1400" b="1" dirty="0"/>
              <a:t>(2)</a:t>
            </a:r>
          </a:p>
          <a:p>
            <a:r>
              <a:rPr lang="en-US" sz="1400" b="1" dirty="0"/>
              <a:t>Mitchellville WB</a:t>
            </a:r>
          </a:p>
          <a:p>
            <a:r>
              <a:rPr lang="en-US" sz="1400" b="1" dirty="0"/>
              <a:t>Poynette Rest Area 12</a:t>
            </a:r>
          </a:p>
          <a:p>
            <a:r>
              <a:rPr lang="en-US" sz="1400" b="1" dirty="0"/>
              <a:t>Victor EB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F31200E-4CD3-FE0F-D25C-AA3901DC7B0F}"/>
              </a:ext>
            </a:extLst>
          </p:cNvPr>
          <p:cNvCxnSpPr>
            <a:cxnSpLocks/>
          </p:cNvCxnSpPr>
          <p:nvPr/>
        </p:nvCxnSpPr>
        <p:spPr>
          <a:xfrm flipH="1">
            <a:off x="7371598" y="3889190"/>
            <a:ext cx="1524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283D06F-01FC-B2D3-8BE4-1FC692FE40C1}"/>
              </a:ext>
            </a:extLst>
          </p:cNvPr>
          <p:cNvSpPr txBox="1"/>
          <p:nvPr/>
        </p:nvSpPr>
        <p:spPr>
          <a:xfrm>
            <a:off x="747829" y="2115603"/>
            <a:ext cx="27160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Poynette Rest Area 12</a:t>
            </a:r>
          </a:p>
          <a:p>
            <a:r>
              <a:rPr lang="en-US" sz="1400" b="1" dirty="0"/>
              <a:t>Mitchellville WB (2)</a:t>
            </a:r>
          </a:p>
          <a:p>
            <a:r>
              <a:rPr lang="en-US" sz="1400" b="1" dirty="0"/>
              <a:t>Victor EB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8B9859C-3DF5-9F61-FE88-61AC5EDA4E15}"/>
              </a:ext>
            </a:extLst>
          </p:cNvPr>
          <p:cNvCxnSpPr>
            <a:cxnSpLocks/>
          </p:cNvCxnSpPr>
          <p:nvPr/>
        </p:nvCxnSpPr>
        <p:spPr>
          <a:xfrm>
            <a:off x="2743200" y="2269536"/>
            <a:ext cx="274447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6D4ADFBE-3673-0E39-2878-0F82A737DB7A}"/>
              </a:ext>
            </a:extLst>
          </p:cNvPr>
          <p:cNvSpPr txBox="1">
            <a:spLocks/>
          </p:cNvSpPr>
          <p:nvPr/>
        </p:nvSpPr>
        <p:spPr>
          <a:xfrm>
            <a:off x="391230" y="28770"/>
            <a:ext cx="11213160" cy="1046640"/>
          </a:xfrm>
          <a:prstGeom prst="rect">
            <a:avLst/>
          </a:prstGeom>
          <a:noFill/>
        </p:spPr>
        <p:txBody>
          <a:bodyPr vert="horz" lIns="18288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b="1" kern="1200">
                <a:solidFill>
                  <a:schemeClr val="accent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What did the drivers say?</a:t>
            </a:r>
          </a:p>
        </p:txBody>
      </p:sp>
    </p:spTree>
    <p:extLst>
      <p:ext uri="{BB962C8B-B14F-4D97-AF65-F5344CB8AC3E}">
        <p14:creationId xmlns:p14="http://schemas.microsoft.com/office/powerpoint/2010/main" val="2363021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2B9726-DBF3-4B55-9618-808FBA487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Overview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409090A-27A1-497D-8645-EB0F8D407F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5265" y="1143000"/>
            <a:ext cx="6697535" cy="5358646"/>
          </a:xfrm>
        </p:spPr>
        <p:txBody>
          <a:bodyPr>
            <a:normAutofit/>
          </a:bodyPr>
          <a:lstStyle/>
          <a:p>
            <a:r>
              <a:rPr lang="en-US" dirty="0"/>
              <a:t>Why is Truck Parking Important?</a:t>
            </a:r>
          </a:p>
          <a:p>
            <a:r>
              <a:rPr lang="en-US" dirty="0"/>
              <a:t>What Are We Doing?</a:t>
            </a:r>
          </a:p>
          <a:p>
            <a:r>
              <a:rPr lang="en-US" dirty="0"/>
              <a:t>How Does the Technology Work?</a:t>
            </a:r>
          </a:p>
          <a:p>
            <a:r>
              <a:rPr lang="en-US" dirty="0"/>
              <a:t>How Did the Pilot Work?</a:t>
            </a:r>
          </a:p>
          <a:p>
            <a:r>
              <a:rPr lang="en-US" dirty="0"/>
              <a:t>Data Collected</a:t>
            </a:r>
          </a:p>
          <a:p>
            <a:r>
              <a:rPr lang="en-US" dirty="0"/>
              <a:t>What Are the Good?</a:t>
            </a:r>
          </a:p>
          <a:p>
            <a:r>
              <a:rPr lang="en-US" dirty="0"/>
              <a:t>What Are the Not So Good?</a:t>
            </a:r>
          </a:p>
          <a:p>
            <a:endParaRPr lang="en-US" dirty="0"/>
          </a:p>
        </p:txBody>
      </p:sp>
      <p:pic>
        <p:nvPicPr>
          <p:cNvPr id="2" name="Picture 1" descr="A semi truck on the road&#10;&#10;Description automatically generated with low confidence">
            <a:extLst>
              <a:ext uri="{FF2B5EF4-FFF2-40B4-BE49-F238E27FC236}">
                <a16:creationId xmlns:a16="http://schemas.microsoft.com/office/drawing/2014/main" id="{94079472-1E4B-6E85-F4BA-8190459D09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93" t="3937" r="43546" b="-3937"/>
          <a:stretch/>
        </p:blipFill>
        <p:spPr>
          <a:xfrm>
            <a:off x="7315200" y="853378"/>
            <a:ext cx="4648200" cy="51664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06107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F10E7-F822-2FCB-8DC7-337496029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230" y="983840"/>
            <a:ext cx="11318457" cy="1046640"/>
          </a:xfrm>
        </p:spPr>
        <p:txBody>
          <a:bodyPr>
            <a:noAutofit/>
          </a:bodyPr>
          <a:lstStyle/>
          <a:p>
            <a:pPr algn="ctr"/>
            <a:r>
              <a:rPr lang="en-US" sz="2400" dirty="0">
                <a:solidFill>
                  <a:srgbClr val="336600"/>
                </a:solidFill>
              </a:rPr>
              <a:t>How difficult is it to find available parking for a short duration (less than 2 hours) between 8:00 pm and 6:00 am?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D4ADFBE-3673-0E39-2878-0F82A737DB7A}"/>
              </a:ext>
            </a:extLst>
          </p:cNvPr>
          <p:cNvSpPr txBox="1">
            <a:spLocks/>
          </p:cNvSpPr>
          <p:nvPr/>
        </p:nvSpPr>
        <p:spPr>
          <a:xfrm>
            <a:off x="391230" y="79046"/>
            <a:ext cx="11213160" cy="759154"/>
          </a:xfrm>
          <a:prstGeom prst="rect">
            <a:avLst/>
          </a:prstGeom>
          <a:noFill/>
        </p:spPr>
        <p:txBody>
          <a:bodyPr vert="horz" lIns="18288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b="1" kern="1200">
                <a:solidFill>
                  <a:schemeClr val="accent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What did the drivers say?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6574B6C-476F-21E3-BB08-2B26EEDF46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4559825"/>
              </p:ext>
            </p:extLst>
          </p:nvPr>
        </p:nvGraphicFramePr>
        <p:xfrm>
          <a:off x="792658" y="2030480"/>
          <a:ext cx="10515600" cy="38787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251008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F10E7-F822-2FCB-8DC7-337496029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398" y="992347"/>
            <a:ext cx="11318457" cy="1046640"/>
          </a:xfrm>
        </p:spPr>
        <p:txBody>
          <a:bodyPr>
            <a:noAutofit/>
          </a:bodyPr>
          <a:lstStyle/>
          <a:p>
            <a:pPr algn="ctr"/>
            <a:r>
              <a:rPr lang="en-US" sz="2400" dirty="0">
                <a:solidFill>
                  <a:srgbClr val="336600"/>
                </a:solidFill>
              </a:rPr>
              <a:t>Please rate how easy it is to use the Parkunload APP to check in (and out) of the spaces included in the Truck Parking Pilot project (i.e., the green-painted parking spots)?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D4ADFBE-3673-0E39-2878-0F82A737DB7A}"/>
              </a:ext>
            </a:extLst>
          </p:cNvPr>
          <p:cNvSpPr txBox="1">
            <a:spLocks/>
          </p:cNvSpPr>
          <p:nvPr/>
        </p:nvSpPr>
        <p:spPr>
          <a:xfrm>
            <a:off x="388673" y="-16762"/>
            <a:ext cx="11213160" cy="1046640"/>
          </a:xfrm>
          <a:prstGeom prst="rect">
            <a:avLst/>
          </a:prstGeom>
          <a:noFill/>
        </p:spPr>
        <p:txBody>
          <a:bodyPr vert="horz" lIns="18288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b="1" kern="1200">
                <a:solidFill>
                  <a:schemeClr val="accent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What did the drivers say?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8275D61-40E9-54DF-1012-615DC6C0AB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5887860"/>
              </p:ext>
            </p:extLst>
          </p:nvPr>
        </p:nvGraphicFramePr>
        <p:xfrm>
          <a:off x="489420" y="2038987"/>
          <a:ext cx="11213160" cy="3954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480354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F10E7-F822-2FCB-8DC7-337496029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581" y="1113786"/>
            <a:ext cx="11318457" cy="1046640"/>
          </a:xfrm>
        </p:spPr>
        <p:txBody>
          <a:bodyPr>
            <a:noAutofit/>
          </a:bodyPr>
          <a:lstStyle/>
          <a:p>
            <a:pPr algn="ctr"/>
            <a:r>
              <a:rPr lang="en-US" sz="2400" dirty="0">
                <a:solidFill>
                  <a:srgbClr val="336600"/>
                </a:solidFill>
              </a:rPr>
              <a:t>In your opinion, is Parking Technology (such as, the </a:t>
            </a:r>
            <a:r>
              <a:rPr lang="en-US" sz="2400" dirty="0" err="1">
                <a:solidFill>
                  <a:srgbClr val="336600"/>
                </a:solidFill>
              </a:rPr>
              <a:t>ParkUnload</a:t>
            </a:r>
            <a:r>
              <a:rPr lang="en-US" sz="2400" dirty="0">
                <a:solidFill>
                  <a:srgbClr val="336600"/>
                </a:solidFill>
              </a:rPr>
              <a:t> App) useful in finding where and when parking is available at rest areas?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D4ADFBE-3673-0E39-2878-0F82A737DB7A}"/>
              </a:ext>
            </a:extLst>
          </p:cNvPr>
          <p:cNvSpPr txBox="1">
            <a:spLocks/>
          </p:cNvSpPr>
          <p:nvPr/>
        </p:nvSpPr>
        <p:spPr>
          <a:xfrm>
            <a:off x="391230" y="79046"/>
            <a:ext cx="11213160" cy="1046640"/>
          </a:xfrm>
          <a:prstGeom prst="rect">
            <a:avLst/>
          </a:prstGeom>
          <a:noFill/>
        </p:spPr>
        <p:txBody>
          <a:bodyPr vert="horz" lIns="18288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b="1" kern="1200">
                <a:solidFill>
                  <a:schemeClr val="accent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What did the drivers say?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2719F456-9022-5F5D-58A2-E54204E19E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0441119"/>
              </p:ext>
            </p:extLst>
          </p:nvPr>
        </p:nvGraphicFramePr>
        <p:xfrm>
          <a:off x="2286000" y="1912434"/>
          <a:ext cx="7924800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373522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5F9C0-2936-47E0-85FA-302D84068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did the drivers say?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90597C-B752-B2F5-84A9-87D0DF908C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t="37383" r="43521"/>
          <a:stretch/>
        </p:blipFill>
        <p:spPr>
          <a:xfrm>
            <a:off x="372250" y="1035740"/>
            <a:ext cx="11465153" cy="476890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DB463D-4EDC-4AB8-907A-0430AF72691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98247" y="1053355"/>
            <a:ext cx="11216640" cy="489024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 err="1"/>
              <a:t>ParkUnload</a:t>
            </a:r>
            <a:r>
              <a:rPr lang="en-US" dirty="0"/>
              <a:t> App Users</a:t>
            </a:r>
          </a:p>
          <a:p>
            <a:pPr lvl="1"/>
            <a:r>
              <a:rPr lang="en-US" dirty="0"/>
              <a:t>I would like to see the program expanded to all parking spaces. I believe it would be more useful then. </a:t>
            </a:r>
          </a:p>
          <a:p>
            <a:pPr lvl="1"/>
            <a:r>
              <a:rPr lang="en-US" dirty="0"/>
              <a:t>You would need a way to enforce the parking; otherwise, anyone can take the parking spot.</a:t>
            </a:r>
          </a:p>
          <a:p>
            <a:pPr lvl="1"/>
            <a:r>
              <a:rPr lang="en-US" dirty="0"/>
              <a:t>Parking is a big problem, whether it’s for a 30 minute break or 10 hours. </a:t>
            </a:r>
          </a:p>
          <a:p>
            <a:pPr lvl="1"/>
            <a:r>
              <a:rPr lang="en-US" dirty="0"/>
              <a:t>I wasn’t in the trial area often and usually forgot to use the ap</a:t>
            </a:r>
            <a:endParaRPr lang="en-US" b="0" i="1" dirty="0">
              <a:solidFill>
                <a:srgbClr val="050505"/>
              </a:solidFill>
              <a:effectLst/>
              <a:latin typeface="Segoe UI Historic" panose="020B0502040204020203" pitchFamily="34" charset="0"/>
            </a:endParaRPr>
          </a:p>
          <a:p>
            <a:pPr marL="457200" lvl="1" indent="0">
              <a:spcBef>
                <a:spcPct val="20000"/>
              </a:spcBef>
              <a:spcAft>
                <a:spcPts val="600"/>
              </a:spcAft>
              <a:buNone/>
            </a:pPr>
            <a:endParaRPr lang="en-GB" sz="2600" i="1" dirty="0">
              <a:solidFill>
                <a:srgbClr val="050505"/>
              </a:solidFill>
              <a:latin typeface="Segoe UI Historic" panose="020B0502040204020203" pitchFamily="34" charset="0"/>
            </a:endParaRPr>
          </a:p>
          <a:p>
            <a:pPr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9484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5F9C0-2936-47E0-85FA-302D84068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 Good?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F23B5A-E8E2-32DE-E6AB-6A092D27E8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t="37383" r="43521"/>
          <a:stretch/>
        </p:blipFill>
        <p:spPr>
          <a:xfrm>
            <a:off x="372250" y="1046640"/>
            <a:ext cx="11465153" cy="476224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DB463D-4EDC-4AB8-907A-0430AF72691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Low-cost technology</a:t>
            </a:r>
          </a:p>
          <a:p>
            <a:pPr>
              <a:spcAft>
                <a:spcPts val="600"/>
              </a:spcAft>
            </a:pPr>
            <a:r>
              <a:rPr lang="en-US" dirty="0"/>
              <a:t>Eliminates need for Dynamic Message Signs</a:t>
            </a:r>
          </a:p>
          <a:p>
            <a:pPr>
              <a:spcAft>
                <a:spcPts val="600"/>
              </a:spcAft>
            </a:pPr>
            <a:r>
              <a:rPr lang="en-US" dirty="0"/>
              <a:t>Communicates number of parking spaces available and location of parking spaces in real time for all instrumented facilities</a:t>
            </a:r>
          </a:p>
          <a:p>
            <a:pPr>
              <a:spcAft>
                <a:spcPts val="600"/>
              </a:spcAft>
            </a:pPr>
            <a:r>
              <a:rPr lang="en-US" dirty="0"/>
              <a:t>More comprehensive data on truck parking capacity usage</a:t>
            </a:r>
          </a:p>
          <a:p>
            <a:pPr>
              <a:spcAft>
                <a:spcPts val="600"/>
              </a:spcAft>
            </a:pPr>
            <a:r>
              <a:rPr lang="en-US" dirty="0"/>
              <a:t>Private truck facilities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Drivers can reserve truck parking space</a:t>
            </a:r>
          </a:p>
        </p:txBody>
      </p:sp>
    </p:spTree>
    <p:extLst>
      <p:ext uri="{BB962C8B-B14F-4D97-AF65-F5344CB8AC3E}">
        <p14:creationId xmlns:p14="http://schemas.microsoft.com/office/powerpoint/2010/main" val="36141905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0A3EA-0C1C-4C81-94C9-1E518D657A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0441" y="939228"/>
            <a:ext cx="5364480" cy="497954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Relying on driver to download and use app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Average age of driver is &gt;50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Too many apps</a:t>
            </a:r>
          </a:p>
          <a:p>
            <a:pPr>
              <a:lnSpc>
                <a:spcPct val="90000"/>
              </a:lnSpc>
            </a:pPr>
            <a:r>
              <a:rPr lang="en-US" dirty="0"/>
              <a:t>Driver compliance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Checking in and checking out of parking space</a:t>
            </a:r>
          </a:p>
          <a:p>
            <a:pPr>
              <a:lnSpc>
                <a:spcPct val="90000"/>
              </a:lnSpc>
            </a:pPr>
            <a:r>
              <a:rPr lang="en-US" dirty="0"/>
              <a:t>Getting information to drivers</a:t>
            </a:r>
          </a:p>
          <a:p>
            <a:pPr>
              <a:lnSpc>
                <a:spcPct val="90000"/>
              </a:lnSpc>
            </a:pPr>
            <a:r>
              <a:rPr lang="en-US" dirty="0"/>
              <a:t>RV usage of parking spaces</a:t>
            </a:r>
          </a:p>
        </p:txBody>
      </p:sp>
      <p:pic>
        <p:nvPicPr>
          <p:cNvPr id="5" name="Picture 4" descr="A picture containing text, power saw&#10;&#10;Description automatically generated">
            <a:extLst>
              <a:ext uri="{FF2B5EF4-FFF2-40B4-BE49-F238E27FC236}">
                <a16:creationId xmlns:a16="http://schemas.microsoft.com/office/drawing/2014/main" id="{AF35A973-A023-7864-F89B-EC399AD1EF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2" r="9069" b="-1"/>
          <a:stretch/>
        </p:blipFill>
        <p:spPr>
          <a:xfrm rot="10800000">
            <a:off x="6331021" y="1143000"/>
            <a:ext cx="5364480" cy="498817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A3BF2D-F643-4595-AC45-172652F40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441" y="212136"/>
            <a:ext cx="11213160" cy="1046640"/>
          </a:xfrm>
        </p:spPr>
        <p:txBody>
          <a:bodyPr anchor="ctr">
            <a:normAutofit/>
          </a:bodyPr>
          <a:lstStyle/>
          <a:p>
            <a:r>
              <a:rPr lang="en-US" dirty="0"/>
              <a:t>What Are the Not So Good?</a:t>
            </a:r>
          </a:p>
        </p:txBody>
      </p:sp>
    </p:spTree>
    <p:extLst>
      <p:ext uri="{BB962C8B-B14F-4D97-AF65-F5344CB8AC3E}">
        <p14:creationId xmlns:p14="http://schemas.microsoft.com/office/powerpoint/2010/main" val="4157038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0A3EA-0C1C-4C81-94C9-1E518D657A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3816" y="1143000"/>
            <a:ext cx="5364480" cy="4979544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Truck Stops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Personnel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Interest in diversifying services (designate short term parking, parking reservations, preferred parking programs)</a:t>
            </a:r>
          </a:p>
          <a:p>
            <a:pPr>
              <a:lnSpc>
                <a:spcPct val="90000"/>
              </a:lnSpc>
            </a:pPr>
            <a:r>
              <a:rPr lang="en-US" dirty="0"/>
              <a:t>Smaller rest areas (10 to 15 spaces)</a:t>
            </a:r>
          </a:p>
          <a:p>
            <a:pPr>
              <a:lnSpc>
                <a:spcPct val="90000"/>
              </a:lnSpc>
            </a:pPr>
            <a:r>
              <a:rPr lang="en-US" dirty="0"/>
              <a:t>Niche markets (OS/OW loads)</a:t>
            </a:r>
          </a:p>
        </p:txBody>
      </p:sp>
      <p:pic>
        <p:nvPicPr>
          <p:cNvPr id="5" name="Picture 4" descr="A picture containing text, power saw&#10;&#10;Description automatically generated">
            <a:extLst>
              <a:ext uri="{FF2B5EF4-FFF2-40B4-BE49-F238E27FC236}">
                <a16:creationId xmlns:a16="http://schemas.microsoft.com/office/drawing/2014/main" id="{AF35A973-A023-7864-F89B-EC399AD1EF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2" t="6109" r="9069" b="-1"/>
          <a:stretch/>
        </p:blipFill>
        <p:spPr>
          <a:xfrm rot="10800000">
            <a:off x="6342496" y="1107743"/>
            <a:ext cx="5364480" cy="4683457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A3BF2D-F643-4595-AC45-172652F40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341" y="203510"/>
            <a:ext cx="11213160" cy="1046640"/>
          </a:xfrm>
        </p:spPr>
        <p:txBody>
          <a:bodyPr anchor="ctr">
            <a:normAutofit/>
          </a:bodyPr>
          <a:lstStyle/>
          <a:p>
            <a:r>
              <a:rPr lang="en-US" dirty="0"/>
              <a:t>Where Could Technology be Useful? </a:t>
            </a:r>
          </a:p>
        </p:txBody>
      </p:sp>
    </p:spTree>
    <p:extLst>
      <p:ext uri="{BB962C8B-B14F-4D97-AF65-F5344CB8AC3E}">
        <p14:creationId xmlns:p14="http://schemas.microsoft.com/office/powerpoint/2010/main" val="24179699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8E336F3-D5D1-496E-8897-AE17B82086C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010400" y="838200"/>
            <a:ext cx="5064353" cy="4825246"/>
          </a:xfrm>
        </p:spPr>
        <p:txBody>
          <a:bodyPr numCol="1"/>
          <a:lstStyle/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Jolanda Prozzi</a:t>
            </a:r>
          </a:p>
          <a:p>
            <a:pPr marL="0" indent="0" algn="ctr">
              <a:buNone/>
            </a:pPr>
            <a:r>
              <a:rPr lang="en-US" dirty="0">
                <a:hlinkClick r:id="rId3"/>
              </a:rPr>
              <a:t>j-prozzi@ttimail.tamu.edu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da-DK" dirty="0"/>
              <a:t>Ernest Perry </a:t>
            </a:r>
            <a:r>
              <a:rPr lang="da-DK" dirty="0">
                <a:hlinkClick r:id="rId4"/>
              </a:rPr>
              <a:t>ebperry@wisc.edu</a:t>
            </a:r>
            <a:endParaRPr lang="da-DK" dirty="0"/>
          </a:p>
          <a:p>
            <a:pPr marL="0" indent="0" algn="ctr">
              <a:buNone/>
            </a:pPr>
            <a:endParaRPr lang="da-DK" dirty="0"/>
          </a:p>
          <a:p>
            <a:pPr marL="0" indent="0" algn="ctr">
              <a:buNone/>
            </a:pPr>
            <a:r>
              <a:rPr lang="en-US" dirty="0">
                <a:hlinkClick r:id="rId5"/>
              </a:rPr>
              <a:t>www.parkingpilot.org</a:t>
            </a:r>
            <a:r>
              <a:rPr lang="en-US" dirty="0"/>
              <a:t> 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16E98C2-D401-4411-8B32-92A506023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9076" y="0"/>
            <a:ext cx="2667000" cy="1046640"/>
          </a:xfrm>
        </p:spPr>
        <p:txBody>
          <a:bodyPr/>
          <a:lstStyle/>
          <a:p>
            <a:r>
              <a:rPr lang="en-US" dirty="0"/>
              <a:t>Questions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F0791C-2722-9673-A7BA-7808161285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1863"/>
          <a:stretch/>
        </p:blipFill>
        <p:spPr>
          <a:xfrm>
            <a:off x="183696" y="277505"/>
            <a:ext cx="3245304" cy="5358646"/>
          </a:xfrm>
          <a:prstGeom prst="rect">
            <a:avLst/>
          </a:prstGeom>
        </p:spPr>
      </p:pic>
      <p:pic>
        <p:nvPicPr>
          <p:cNvPr id="10" name="Picture 9" descr="A water spraying out of a body of water&#10;&#10;Description automatically generated">
            <a:extLst>
              <a:ext uri="{FF2B5EF4-FFF2-40B4-BE49-F238E27FC236}">
                <a16:creationId xmlns:a16="http://schemas.microsoft.com/office/drawing/2014/main" id="{E76A366B-FDA0-EFB4-FA5C-87E79F415C0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" r="17418"/>
          <a:stretch/>
        </p:blipFill>
        <p:spPr>
          <a:xfrm rot="5400000">
            <a:off x="2487221" y="1361471"/>
            <a:ext cx="5358646" cy="324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973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2B9726-DBF3-4B55-9618-808FBA487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247" y="152400"/>
            <a:ext cx="11213160" cy="1046640"/>
          </a:xfrm>
        </p:spPr>
        <p:txBody>
          <a:bodyPr/>
          <a:lstStyle/>
          <a:p>
            <a:r>
              <a:rPr lang="en-US" dirty="0"/>
              <a:t>Why Is Trucking Parking Important?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701016-CAC5-4DC9-608B-18E1FE2ECB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t="37383" r="43521"/>
          <a:stretch/>
        </p:blipFill>
        <p:spPr>
          <a:xfrm>
            <a:off x="363423" y="1155657"/>
            <a:ext cx="11465153" cy="4787944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409090A-27A1-497D-8645-EB0F8D407F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98247" y="1090116"/>
            <a:ext cx="10931753" cy="535864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Truck parking - Number 1 concern for truck drivers</a:t>
            </a:r>
          </a:p>
          <a:p>
            <a:pPr>
              <a:spcAft>
                <a:spcPts val="600"/>
              </a:spcAft>
            </a:pPr>
            <a:r>
              <a:rPr lang="en-US" dirty="0"/>
              <a:t>Many states have inadequate truck parking facilities (public and private)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98% of drivers reported problems finding safe parking</a:t>
            </a:r>
          </a:p>
          <a:p>
            <a:pPr>
              <a:spcAft>
                <a:spcPts val="600"/>
              </a:spcAft>
            </a:pPr>
            <a:r>
              <a:rPr lang="en-US" dirty="0"/>
              <a:t>Insufficient safe parking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Creates safety hazard for all highway users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Prevents drivers from resting</a:t>
            </a:r>
          </a:p>
          <a:p>
            <a:pPr lvl="1">
              <a:spcAft>
                <a:spcPts val="600"/>
              </a:spcAft>
            </a:pPr>
            <a:r>
              <a:rPr lang="en-US" dirty="0"/>
              <a:t>Results in inefficiencies and increase costs </a:t>
            </a:r>
          </a:p>
          <a:p>
            <a:pPr marL="857250" lvl="2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2596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2EA21C-142A-BBD7-122F-EF8934AD52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5000"/>
          </a:blip>
          <a:srcRect t="37383" r="43521"/>
          <a:stretch/>
        </p:blipFill>
        <p:spPr>
          <a:xfrm>
            <a:off x="363423" y="1005697"/>
            <a:ext cx="11465153" cy="47093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35286B-F7A9-40DE-AC48-9C50AB911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247" y="67554"/>
            <a:ext cx="11213160" cy="1046640"/>
          </a:xfrm>
        </p:spPr>
        <p:txBody>
          <a:bodyPr/>
          <a:lstStyle/>
          <a:p>
            <a:r>
              <a:rPr lang="en-US" dirty="0"/>
              <a:t>What Are We Doing?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E154A-FD9F-4B5F-B106-212F4884EF6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98247" y="1020482"/>
            <a:ext cx="11216640" cy="5358646"/>
          </a:xfrm>
        </p:spPr>
        <p:txBody>
          <a:bodyPr>
            <a:normAutofit/>
          </a:bodyPr>
          <a:lstStyle/>
          <a:p>
            <a:r>
              <a:rPr lang="en-US" dirty="0"/>
              <a:t>Analyze use of truck parking capacity by time of day, day of week, and month</a:t>
            </a:r>
          </a:p>
          <a:p>
            <a:pPr lvl="1"/>
            <a:r>
              <a:rPr lang="en-US" dirty="0"/>
              <a:t>Truck Parking Information Management System </a:t>
            </a:r>
          </a:p>
          <a:p>
            <a:pPr lvl="1"/>
            <a:r>
              <a:rPr lang="en-US" dirty="0"/>
              <a:t>Telematics</a:t>
            </a:r>
          </a:p>
          <a:p>
            <a:pPr lvl="1"/>
            <a:endParaRPr lang="en-US" dirty="0"/>
          </a:p>
          <a:p>
            <a:pPr lvl="0"/>
            <a:r>
              <a:rPr lang="en-US" dirty="0"/>
              <a:t>Feasibility of Truck Parking Management Platform</a:t>
            </a:r>
          </a:p>
          <a:p>
            <a:pPr lvl="1"/>
            <a:r>
              <a:rPr lang="en-US" dirty="0" err="1"/>
              <a:t>ParkUnload</a:t>
            </a:r>
            <a:r>
              <a:rPr lang="en-US" dirty="0"/>
              <a:t> App </a:t>
            </a:r>
          </a:p>
        </p:txBody>
      </p:sp>
    </p:spTree>
    <p:extLst>
      <p:ext uri="{BB962C8B-B14F-4D97-AF65-F5344CB8AC3E}">
        <p14:creationId xmlns:p14="http://schemas.microsoft.com/office/powerpoint/2010/main" val="2580894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6CAAB-A528-289C-5A1B-33FB08585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the </a:t>
            </a:r>
            <a:r>
              <a:rPr lang="en-US" dirty="0" err="1"/>
              <a:t>ParkUnload</a:t>
            </a:r>
            <a:r>
              <a:rPr lang="en-US" dirty="0"/>
              <a:t> Platform Work?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BA50568-4BB0-840A-011C-4CBB4E6F7133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407826968"/>
              </p:ext>
            </p:extLst>
          </p:nvPr>
        </p:nvGraphicFramePr>
        <p:xfrm>
          <a:off x="498537" y="838200"/>
          <a:ext cx="11215688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AC8B5656-ACB6-4CE7-578B-EADBD9F94E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62" y="1150302"/>
            <a:ext cx="1840026" cy="20807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6B8A04-3A1F-8997-2B17-9734548EC2D4}"/>
              </a:ext>
            </a:extLst>
          </p:cNvPr>
          <p:cNvPicPr preferRelativeResize="0"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3728988" y="1156631"/>
            <a:ext cx="1920240" cy="20437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B68706-F3A7-2736-7F93-1987300FF94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204" t="2511" r="6204" b="6164"/>
          <a:stretch/>
        </p:blipFill>
        <p:spPr>
          <a:xfrm>
            <a:off x="6400862" y="1143000"/>
            <a:ext cx="2194560" cy="16646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25D568-86E2-CEEE-7864-7A3E8648E35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7894" t="8621" r="12573" b="8621"/>
          <a:stretch/>
        </p:blipFill>
        <p:spPr>
          <a:xfrm>
            <a:off x="9026587" y="1127490"/>
            <a:ext cx="2590800" cy="166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12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BA82B48-094F-B9F5-8CCE-B900CEC2DC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443" t="8019" r="3748" b="15066"/>
          <a:stretch/>
        </p:blipFill>
        <p:spPr>
          <a:xfrm>
            <a:off x="275527" y="152400"/>
            <a:ext cx="11658600" cy="5715000"/>
          </a:xfrm>
          <a:prstGeom prst="rect">
            <a:avLst/>
          </a:prstGeom>
          <a:noFill/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78004AA-68EC-BF2B-ED13-533F0C862696}"/>
              </a:ext>
            </a:extLst>
          </p:cNvPr>
          <p:cNvSpPr txBox="1">
            <a:spLocks/>
          </p:cNvSpPr>
          <p:nvPr/>
        </p:nvSpPr>
        <p:spPr>
          <a:xfrm>
            <a:off x="498247" y="32464"/>
            <a:ext cx="11213160" cy="8180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accent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400" dirty="0"/>
              <a:t>How Does the Pilot Work?</a:t>
            </a:r>
          </a:p>
        </p:txBody>
      </p:sp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FF87E78D-735D-AF64-97F6-11C941C2C3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3517414"/>
              </p:ext>
            </p:extLst>
          </p:nvPr>
        </p:nvGraphicFramePr>
        <p:xfrm>
          <a:off x="1485900" y="850504"/>
          <a:ext cx="9220200" cy="487680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4610100">
                  <a:extLst>
                    <a:ext uri="{9D8B030D-6E8A-4147-A177-3AD203B41FA5}">
                      <a16:colId xmlns:a16="http://schemas.microsoft.com/office/drawing/2014/main" val="2156394270"/>
                    </a:ext>
                  </a:extLst>
                </a:gridCol>
                <a:gridCol w="4610100">
                  <a:extLst>
                    <a:ext uri="{9D8B030D-6E8A-4147-A177-3AD203B41FA5}">
                      <a16:colId xmlns:a16="http://schemas.microsoft.com/office/drawing/2014/main" val="2612995860"/>
                    </a:ext>
                  </a:extLst>
                </a:gridCol>
              </a:tblGrid>
              <a:tr h="1080235">
                <a:tc>
                  <a:txBody>
                    <a:bodyPr/>
                    <a:lstStyle/>
                    <a:p>
                      <a:pPr fontAlgn="base"/>
                      <a:r>
                        <a:rPr lang="en-US" sz="2400" b="1" kern="1200" dirty="0">
                          <a:solidFill>
                            <a:schemeClr val="lt1"/>
                          </a:solidFill>
                          <a:effectLst/>
                        </a:rPr>
                        <a:t>I-80</a:t>
                      </a:r>
                      <a:endParaRPr lang="en-US" sz="2400" b="1" i="0" kern="1200" dirty="0">
                        <a:solidFill>
                          <a:schemeClr val="lt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400" b="1" kern="1200" dirty="0">
                          <a:solidFill>
                            <a:schemeClr val="lt1"/>
                          </a:solidFill>
                          <a:effectLst/>
                        </a:rPr>
                        <a:t>I-39/90/94</a:t>
                      </a:r>
                      <a:endParaRPr lang="en-US" sz="2400" b="1" i="0" kern="1200" dirty="0">
                        <a:solidFill>
                          <a:schemeClr val="lt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2263981"/>
                  </a:ext>
                </a:extLst>
              </a:tr>
              <a:tr h="3796565">
                <a:tc>
                  <a:txBody>
                    <a:bodyPr/>
                    <a:lstStyle/>
                    <a:p>
                      <a:pPr fontAlgn="base"/>
                      <a:r>
                        <a:rPr lang="en-US" sz="2400" b="0" kern="1200" dirty="0">
                          <a:solidFill>
                            <a:schemeClr val="dk1"/>
                          </a:solidFill>
                          <a:effectLst/>
                        </a:rPr>
                        <a:t>East Bound</a:t>
                      </a:r>
                    </a:p>
                    <a:p>
                      <a:pPr lvl="1" fontAlgn="base"/>
                      <a:r>
                        <a:rPr lang="en-US" sz="2400" b="1" u="none" strike="noStrike" kern="1200" dirty="0">
                          <a:solidFill>
                            <a:schemeClr val="dk1"/>
                          </a:solidFill>
                          <a:effectLst/>
                          <a:hlinkClick r:id="rId3"/>
                        </a:rPr>
                        <a:t>Mitchellville Rest Area (EB)</a:t>
                      </a:r>
                      <a:endParaRPr lang="en-US" sz="2400" b="0" kern="1200" dirty="0">
                        <a:solidFill>
                          <a:schemeClr val="dk1"/>
                        </a:solidFill>
                        <a:effectLst/>
                      </a:endParaRPr>
                    </a:p>
                    <a:p>
                      <a:pPr lvl="1" fontAlgn="base"/>
                      <a:r>
                        <a:rPr lang="en-US" sz="2400" b="1" u="none" strike="noStrike" kern="1200" dirty="0">
                          <a:solidFill>
                            <a:schemeClr val="dk1"/>
                          </a:solidFill>
                          <a:effectLst/>
                          <a:hlinkClick r:id="rId4"/>
                        </a:rPr>
                        <a:t>Wilton Rest Area (EB)</a:t>
                      </a:r>
                      <a:endParaRPr lang="en-US" sz="2400" b="0" kern="1200" dirty="0">
                        <a:solidFill>
                          <a:schemeClr val="dk1"/>
                        </a:solidFill>
                        <a:effectLst/>
                      </a:endParaRPr>
                    </a:p>
                    <a:p>
                      <a:pPr lvl="1" fontAlgn="base"/>
                      <a:r>
                        <a:rPr lang="en-US" sz="2400" b="1" u="none" strike="noStrike" kern="1200" dirty="0" err="1">
                          <a:solidFill>
                            <a:schemeClr val="dk1"/>
                          </a:solidFill>
                          <a:effectLst/>
                          <a:hlinkClick r:id="rId5"/>
                        </a:rPr>
                        <a:t>Ladora</a:t>
                      </a:r>
                      <a:r>
                        <a:rPr lang="en-US" sz="2400" b="1" u="none" strike="noStrike" kern="1200" dirty="0">
                          <a:solidFill>
                            <a:schemeClr val="dk1"/>
                          </a:solidFill>
                          <a:effectLst/>
                          <a:hlinkClick r:id="rId5"/>
                        </a:rPr>
                        <a:t> Rest Area (EB)</a:t>
                      </a:r>
                      <a:endParaRPr lang="en-US" sz="2400" b="0" kern="1200" dirty="0">
                        <a:solidFill>
                          <a:schemeClr val="dk1"/>
                        </a:solidFill>
                        <a:effectLst/>
                      </a:endParaRPr>
                    </a:p>
                    <a:p>
                      <a:pPr fontAlgn="base"/>
                      <a:r>
                        <a:rPr lang="en-US" sz="2400" b="0" kern="1200" dirty="0">
                          <a:solidFill>
                            <a:schemeClr val="dk1"/>
                          </a:solidFill>
                          <a:effectLst/>
                        </a:rPr>
                        <a:t>West Bound</a:t>
                      </a:r>
                    </a:p>
                    <a:p>
                      <a:pPr lvl="1" fontAlgn="base"/>
                      <a:r>
                        <a:rPr lang="en-US" sz="2400" b="1" u="none" strike="noStrike" kern="1200" dirty="0">
                          <a:solidFill>
                            <a:schemeClr val="dk1"/>
                          </a:solidFill>
                          <a:effectLst/>
                          <a:hlinkClick r:id="rId6"/>
                        </a:rPr>
                        <a:t>Mitchellville Rest Area (WB)</a:t>
                      </a:r>
                      <a:endParaRPr lang="en-US" sz="2400" b="0" kern="1200" dirty="0">
                        <a:solidFill>
                          <a:schemeClr val="dk1"/>
                        </a:solidFill>
                        <a:effectLst/>
                      </a:endParaRPr>
                    </a:p>
                    <a:p>
                      <a:pPr lvl="1" fontAlgn="base"/>
                      <a:r>
                        <a:rPr lang="en-US" sz="2400" b="1" u="none" strike="noStrike" kern="1200" dirty="0">
                          <a:solidFill>
                            <a:schemeClr val="dk1"/>
                          </a:solidFill>
                          <a:effectLst/>
                          <a:hlinkClick r:id="rId7"/>
                        </a:rPr>
                        <a:t>Wilton Rest Area (WB)</a:t>
                      </a:r>
                      <a:endParaRPr lang="en-US" sz="2400" b="0" kern="1200" dirty="0">
                        <a:solidFill>
                          <a:schemeClr val="dk1"/>
                        </a:solidFill>
                        <a:effectLst/>
                      </a:endParaRPr>
                    </a:p>
                    <a:p>
                      <a:pPr lvl="1" fontAlgn="base"/>
                      <a:r>
                        <a:rPr lang="en-US" sz="2400" b="1" u="none" strike="noStrike" kern="1200" dirty="0" err="1">
                          <a:solidFill>
                            <a:schemeClr val="dk1"/>
                          </a:solidFill>
                          <a:effectLst/>
                          <a:hlinkClick r:id="rId5"/>
                        </a:rPr>
                        <a:t>Ladora</a:t>
                      </a:r>
                      <a:r>
                        <a:rPr lang="en-US" sz="2400" b="1" u="none" strike="noStrike" kern="1200" dirty="0">
                          <a:solidFill>
                            <a:schemeClr val="dk1"/>
                          </a:solidFill>
                          <a:effectLst/>
                          <a:hlinkClick r:id="rId5"/>
                        </a:rPr>
                        <a:t> Rest Area (WB)</a:t>
                      </a:r>
                      <a:endParaRPr lang="en-US" sz="2400" b="0" kern="1200" dirty="0">
                        <a:solidFill>
                          <a:schemeClr val="dk1"/>
                        </a:solidFill>
                        <a:effectLst/>
                      </a:endParaRPr>
                    </a:p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2400" b="0" kern="1200" dirty="0">
                          <a:solidFill>
                            <a:schemeClr val="dk1"/>
                          </a:solidFill>
                          <a:effectLst/>
                        </a:rPr>
                        <a:t>South Bound</a:t>
                      </a:r>
                    </a:p>
                    <a:p>
                      <a:pPr lvl="1" fontAlgn="base"/>
                      <a:r>
                        <a:rPr lang="en-US" sz="2400" b="1" u="none" strike="noStrike" kern="1200" dirty="0">
                          <a:solidFill>
                            <a:schemeClr val="dk1"/>
                          </a:solidFill>
                          <a:effectLst/>
                          <a:hlinkClick r:id="rId8"/>
                        </a:rPr>
                        <a:t>Janesville Rest Area 17 (SB)</a:t>
                      </a:r>
                      <a:endParaRPr lang="en-US" sz="2400" b="0" kern="1200" dirty="0">
                        <a:solidFill>
                          <a:schemeClr val="dk1"/>
                        </a:solidFill>
                        <a:effectLst/>
                      </a:endParaRPr>
                    </a:p>
                    <a:p>
                      <a:pPr lvl="1" fontAlgn="base"/>
                      <a:r>
                        <a:rPr lang="en-US" sz="2400" b="1" u="none" strike="noStrike" kern="1200" dirty="0">
                          <a:solidFill>
                            <a:schemeClr val="dk1"/>
                          </a:solidFill>
                          <a:effectLst/>
                          <a:hlinkClick r:id="rId9"/>
                        </a:rPr>
                        <a:t>Portage Rest Area 12 (SB)</a:t>
                      </a:r>
                      <a:endParaRPr lang="en-US" sz="2400" b="0" kern="1200" dirty="0">
                        <a:solidFill>
                          <a:schemeClr val="dk1"/>
                        </a:solidFill>
                        <a:effectLst/>
                      </a:endParaRPr>
                    </a:p>
                    <a:p>
                      <a:pPr fontAlgn="base"/>
                      <a:r>
                        <a:rPr lang="en-US" sz="2400" b="0" kern="1200" dirty="0">
                          <a:solidFill>
                            <a:schemeClr val="dk1"/>
                          </a:solidFill>
                          <a:effectLst/>
                        </a:rPr>
                        <a:t>North Bound</a:t>
                      </a:r>
                    </a:p>
                    <a:p>
                      <a:pPr lvl="1" fontAlgn="base"/>
                      <a:r>
                        <a:rPr lang="en-US" sz="2400" b="1" u="none" strike="noStrike" kern="1200" dirty="0">
                          <a:solidFill>
                            <a:schemeClr val="dk1"/>
                          </a:solidFill>
                          <a:effectLst/>
                          <a:hlinkClick r:id="rId10"/>
                        </a:rPr>
                        <a:t>Poynette Rest Area 11 (NB)</a:t>
                      </a:r>
                      <a:endParaRPr lang="en-US" sz="2400" b="0" kern="1200" dirty="0">
                        <a:solidFill>
                          <a:schemeClr val="dk1"/>
                        </a:solidFill>
                        <a:effectLst/>
                      </a:endParaRPr>
                    </a:p>
                    <a:p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51675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3590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Graphical user interface&#10;&#10;Description automatically generated">
            <a:extLst>
              <a:ext uri="{FF2B5EF4-FFF2-40B4-BE49-F238E27FC236}">
                <a16:creationId xmlns:a16="http://schemas.microsoft.com/office/drawing/2014/main" id="{8E2D37DC-69F0-4205-8CD9-277C758040FE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2"/>
          <a:srcRect l="2249" t="3153" r="3303" b="2252"/>
          <a:stretch/>
        </p:blipFill>
        <p:spPr>
          <a:xfrm>
            <a:off x="228600" y="152400"/>
            <a:ext cx="3200400" cy="3200400"/>
          </a:xfr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8787C1B7-66C7-478B-BB1F-ACBD73A7FF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11" t="4782" r="2647" b="3635"/>
          <a:stretch/>
        </p:blipFill>
        <p:spPr>
          <a:xfrm>
            <a:off x="972403" y="4114800"/>
            <a:ext cx="5181600" cy="2590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A48EF4-A5DA-2153-C881-08E1B9F41F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-76200"/>
            <a:ext cx="55200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572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BD58DA20-8C65-456B-BC0D-DA7D6047C30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06" r="34961"/>
          <a:stretch/>
        </p:blipFill>
        <p:spPr>
          <a:xfrm>
            <a:off x="20" y="10"/>
            <a:ext cx="12191980" cy="6857990"/>
          </a:xfrm>
          <a:noFill/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28D9766-EA6C-4D0B-8E6D-02A82B7C93A5}"/>
              </a:ext>
            </a:extLst>
          </p:cNvPr>
          <p:cNvSpPr txBox="1">
            <a:spLocks/>
          </p:cNvSpPr>
          <p:nvPr/>
        </p:nvSpPr>
        <p:spPr>
          <a:xfrm>
            <a:off x="152400" y="-152400"/>
            <a:ext cx="11213160" cy="1046640"/>
          </a:xfrm>
          <a:prstGeom prst="rect">
            <a:avLst/>
          </a:prstGeom>
          <a:noFill/>
        </p:spPr>
        <p:txBody>
          <a:bodyPr vert="horz" lIns="18288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b="1" kern="1200">
                <a:solidFill>
                  <a:schemeClr val="accent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Pavement Markings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177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48D64-546F-4A45-8CCB-093FDDF1AB7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2000" y="381000"/>
            <a:ext cx="11216640" cy="5358646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  <a:tabLst>
                <a:tab pos="687388" algn="l"/>
              </a:tabLst>
            </a:pPr>
            <a:r>
              <a:rPr lang="en-US" dirty="0">
                <a:solidFill>
                  <a:srgbClr val="0D0D0D"/>
                </a:solidFill>
                <a:latin typeface="Franklin Gothic Book" panose="020B0503020102020204" pitchFamily="34" charset="0"/>
                <a:ea typeface="HGGothicE" panose="020B0909000000000000" pitchFamily="49" charset="-128"/>
                <a:cs typeface="Times New Roman" panose="02020603050405020304" pitchFamily="18" charset="0"/>
              </a:rPr>
              <a:t>Install </a:t>
            </a:r>
            <a:r>
              <a:rPr lang="en-US" dirty="0" err="1">
                <a:solidFill>
                  <a:srgbClr val="0D0D0D"/>
                </a:solidFill>
                <a:latin typeface="Franklin Gothic Book" panose="020B0503020102020204" pitchFamily="34" charset="0"/>
                <a:ea typeface="HGGothicE" panose="020B0909000000000000" pitchFamily="49" charset="-128"/>
                <a:cs typeface="Times New Roman" panose="02020603050405020304" pitchFamily="18" charset="0"/>
              </a:rPr>
              <a:t>ParkUnload</a:t>
            </a:r>
            <a:r>
              <a:rPr lang="en-US" dirty="0">
                <a:solidFill>
                  <a:srgbClr val="0D0D0D"/>
                </a:solidFill>
                <a:latin typeface="Franklin Gothic Book" panose="020B0503020102020204" pitchFamily="34" charset="0"/>
                <a:ea typeface="HGGothicE" panose="020B0909000000000000" pitchFamily="49" charset="-128"/>
                <a:cs typeface="Times New Roman" panose="02020603050405020304" pitchFamily="18" charset="0"/>
              </a:rPr>
              <a:t> Platform – Week of July 17</a:t>
            </a:r>
          </a:p>
          <a:p>
            <a:pPr marL="287338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tabLst>
                <a:tab pos="687388" algn="l"/>
              </a:tabLst>
            </a:pPr>
            <a:endParaRPr lang="en-US" dirty="0">
              <a:solidFill>
                <a:srgbClr val="0D0D0D"/>
              </a:solidFill>
              <a:latin typeface="Franklin Gothic Book" panose="020B0503020102020204" pitchFamily="34" charset="0"/>
              <a:ea typeface="HGGothicE" panose="020B0909000000000000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6" name="Picture 5" descr="A picture containing outdoor, sky, athletic game, tennis&#10;&#10;Description automatically generated">
            <a:extLst>
              <a:ext uri="{FF2B5EF4-FFF2-40B4-BE49-F238E27FC236}">
                <a16:creationId xmlns:a16="http://schemas.microsoft.com/office/drawing/2014/main" id="{31B6CFD9-505D-2395-2297-84D17451BC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27"/>
          <a:stretch/>
        </p:blipFill>
        <p:spPr>
          <a:xfrm>
            <a:off x="955447" y="1056270"/>
            <a:ext cx="6827520" cy="4745460"/>
          </a:xfrm>
          <a:prstGeom prst="rect">
            <a:avLst/>
          </a:prstGeom>
        </p:spPr>
      </p:pic>
      <p:pic>
        <p:nvPicPr>
          <p:cNvPr id="9" name="Picture 8" descr="A picture containing text, tree, outdoor&#10;&#10;Description automatically generated">
            <a:extLst>
              <a:ext uri="{FF2B5EF4-FFF2-40B4-BE49-F238E27FC236}">
                <a16:creationId xmlns:a16="http://schemas.microsoft.com/office/drawing/2014/main" id="{47A64506-59BB-B3AF-36DE-2B3883A2E2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82"/>
          <a:stretch/>
        </p:blipFill>
        <p:spPr>
          <a:xfrm rot="5400000">
            <a:off x="7372717" y="1463040"/>
            <a:ext cx="4745460" cy="39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448438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HAQ_Retro02_June2016">
      <a:dk1>
        <a:srgbClr val="434A5C"/>
      </a:dk1>
      <a:lt1>
        <a:srgbClr val="FFFFFF"/>
      </a:lt1>
      <a:dk2>
        <a:srgbClr val="434A5C"/>
      </a:dk2>
      <a:lt2>
        <a:srgbClr val="BD650D"/>
      </a:lt2>
      <a:accent1>
        <a:srgbClr val="C5C6A7"/>
      </a:accent1>
      <a:accent2>
        <a:srgbClr val="E0992D"/>
      </a:accent2>
      <a:accent3>
        <a:srgbClr val="C84225"/>
      </a:accent3>
      <a:accent4>
        <a:srgbClr val="434A5C"/>
      </a:accent4>
      <a:accent5>
        <a:srgbClr val="6A8783"/>
      </a:accent5>
      <a:accent6>
        <a:srgbClr val="E0992D"/>
      </a:accent6>
      <a:hlink>
        <a:srgbClr val="1F5587"/>
      </a:hlink>
      <a:folHlink>
        <a:srgbClr val="595959"/>
      </a:folHlink>
    </a:clrScheme>
    <a:fontScheme name="Custom 2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DC72832795194D83090711D7870F82" ma:contentTypeVersion="0" ma:contentTypeDescription="Create a new document." ma:contentTypeScope="" ma:versionID="61f18a64f5663e6f7758984b3c3e779f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A5CFAEC-3635-4530-85A9-51DAFAEBA30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01C3C88-D389-4F00-9611-BC29CA2BD4D3}">
  <ds:schemaRefs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1BDC9AF-C90D-48C6-AA6C-5EC575B1F08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18901</TotalTime>
  <Words>1120</Words>
  <Application>Microsoft Macintosh PowerPoint</Application>
  <PresentationFormat>Widescreen</PresentationFormat>
  <Paragraphs>181</Paragraphs>
  <Slides>27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Calibri</vt:lpstr>
      <vt:lpstr>Century Gothic</vt:lpstr>
      <vt:lpstr>Franklin Gothic Book</vt:lpstr>
      <vt:lpstr>Garamond</vt:lpstr>
      <vt:lpstr>Segoe UI</vt:lpstr>
      <vt:lpstr>Segoe UI Historic</vt:lpstr>
      <vt:lpstr>Symbol</vt:lpstr>
      <vt:lpstr>Wingdings</vt:lpstr>
      <vt:lpstr>Custom Design</vt:lpstr>
      <vt:lpstr>Parking Apps:  The Good And The Not So Good  </vt:lpstr>
      <vt:lpstr>Presentation Overview</vt:lpstr>
      <vt:lpstr>Why Is Trucking Parking Important?</vt:lpstr>
      <vt:lpstr>What Are We Doing?</vt:lpstr>
      <vt:lpstr>How does the ParkUnload Platform Work?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 Collected</vt:lpstr>
      <vt:lpstr>Data Collected</vt:lpstr>
      <vt:lpstr>Data Collected</vt:lpstr>
      <vt:lpstr>Time Parked Per Session (I-80)</vt:lpstr>
      <vt:lpstr>Time Parked Per Session (I-39/I-90/I-94 Corridor)</vt:lpstr>
      <vt:lpstr>Number of Parking Sessions Every 30 minutes of a Day  (I-80 Corridor)</vt:lpstr>
      <vt:lpstr>Number of Parking Sessions Every 30 minutes of a Day  (I-30/I-90/I-94 Corridor)</vt:lpstr>
      <vt:lpstr>What did the drivers say?</vt:lpstr>
      <vt:lpstr>How difficult is it to find available long-term parking (more than 7 hours) at the rest area you most frequently use?</vt:lpstr>
      <vt:lpstr>How difficult is it to find available parking for a short duration (less than 2 hours) between 8:00 pm and 6:00 am?</vt:lpstr>
      <vt:lpstr>Please rate how easy it is to use the Parkunload APP to check in (and out) of the spaces included in the Truck Parking Pilot project (i.e., the green-painted parking spots)?</vt:lpstr>
      <vt:lpstr>In your opinion, is Parking Technology (such as, the ParkUnload App) useful in finding where and when parking is available at rest areas? </vt:lpstr>
      <vt:lpstr>What did the drivers say?</vt:lpstr>
      <vt:lpstr>What Are the Good?</vt:lpstr>
      <vt:lpstr>What Are the Not So Good?</vt:lpstr>
      <vt:lpstr>Where Could Technology be Useful? </vt:lpstr>
      <vt:lpstr>Questions</vt:lpstr>
    </vt:vector>
  </TitlesOfParts>
  <Company>tti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Materials and Pavements</dc:title>
  <dc:creator>s-yates</dc:creator>
  <cp:lastModifiedBy>Ernest Perry</cp:lastModifiedBy>
  <cp:revision>431</cp:revision>
  <dcterms:created xsi:type="dcterms:W3CDTF">2011-11-15T15:55:39Z</dcterms:created>
  <dcterms:modified xsi:type="dcterms:W3CDTF">2023-10-13T12:53:22Z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0x010100E1DC72832795194D83090711D7870F82</vt:lpwstr>
  </property>
</Properties>
</file>