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2" r:id="rId5"/>
    <p:sldId id="260" r:id="rId6"/>
    <p:sldId id="261" r:id="rId7"/>
    <p:sldId id="259" r:id="rId8"/>
    <p:sldId id="266" r:id="rId9"/>
    <p:sldId id="267" r:id="rId10"/>
    <p:sldId id="265" r:id="rId11"/>
    <p:sldId id="268" r:id="rId12"/>
    <p:sldId id="269"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2"/>
    <p:restoredTop sz="94694"/>
  </p:normalViewPr>
  <p:slideViewPr>
    <p:cSldViewPr snapToGrid="0" snapToObjects="1">
      <p:cViewPr varScale="1">
        <p:scale>
          <a:sx n="103" d="100"/>
          <a:sy n="103" d="100"/>
        </p:scale>
        <p:origin x="200"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0E4D-68CB-2D40-771E-0419DCBA4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DE1E03-3504-CEDB-24BC-3CAD8A9B9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50BAE3-CE76-E0E3-7C3B-62CDE68E5BC6}"/>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5" name="Footer Placeholder 4">
            <a:extLst>
              <a:ext uri="{FF2B5EF4-FFF2-40B4-BE49-F238E27FC236}">
                <a16:creationId xmlns:a16="http://schemas.microsoft.com/office/drawing/2014/main" id="{6506F986-3E57-F866-F8C8-00F8C73D8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56DA4-1DC1-D53C-AC6C-893A9681497D}"/>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134952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5109-93E0-6BF8-921D-FF269CDDA9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01634E-C2E4-FA06-5EB3-6FEB524783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7C36E-7F04-DABA-0E72-A9B9C7F82741}"/>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5" name="Footer Placeholder 4">
            <a:extLst>
              <a:ext uri="{FF2B5EF4-FFF2-40B4-BE49-F238E27FC236}">
                <a16:creationId xmlns:a16="http://schemas.microsoft.com/office/drawing/2014/main" id="{1E7414AE-E22A-B297-993D-687E9F834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A081F-0710-DCEB-A11F-C69645D1A4A2}"/>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329583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294BA-6A99-3166-9105-CDE620C695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8D5E17-7852-A38F-6F75-7EF59E5BE3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C1F5D-C21F-7D8B-F231-BFF4F77E2382}"/>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5" name="Footer Placeholder 4">
            <a:extLst>
              <a:ext uri="{FF2B5EF4-FFF2-40B4-BE49-F238E27FC236}">
                <a16:creationId xmlns:a16="http://schemas.microsoft.com/office/drawing/2014/main" id="{C6F1009B-F9BE-1C76-3C59-98F2D9642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73144-3936-FD0B-12DD-A3301CA93B58}"/>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290215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6177-E7D4-12A7-6564-1B47FECBA1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A32F2-5CD2-BB01-92E0-4A6A44C020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C127C-C82F-D351-BDC5-DD1640F3190F}"/>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5" name="Footer Placeholder 4">
            <a:extLst>
              <a:ext uri="{FF2B5EF4-FFF2-40B4-BE49-F238E27FC236}">
                <a16:creationId xmlns:a16="http://schemas.microsoft.com/office/drawing/2014/main" id="{C686DB21-71BB-9545-F093-FF2AB9B7E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87C12-4C79-CCB7-8ABC-2C5075D17159}"/>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329883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C082-26FB-EF48-28EF-535BC32345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1E5536-22ED-92F7-2984-26670BC83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939CA0-2640-C8EE-140B-D4C5F4B6A96F}"/>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5" name="Footer Placeholder 4">
            <a:extLst>
              <a:ext uri="{FF2B5EF4-FFF2-40B4-BE49-F238E27FC236}">
                <a16:creationId xmlns:a16="http://schemas.microsoft.com/office/drawing/2014/main" id="{7E59CB36-208B-9261-E71B-D2FBFF60D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16F89-2904-57D5-A56E-631EACCB8721}"/>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8648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2BA7-77EE-1495-CA47-F66072D71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839B6-D4A9-6679-1A54-2974E9BEC0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538D40-CC05-77C4-83B8-29E199D1ED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03258B-2B7D-A7DF-D7C9-BDADB342986A}"/>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6" name="Footer Placeholder 5">
            <a:extLst>
              <a:ext uri="{FF2B5EF4-FFF2-40B4-BE49-F238E27FC236}">
                <a16:creationId xmlns:a16="http://schemas.microsoft.com/office/drawing/2014/main" id="{5E3BFA74-4682-9CB7-EECA-70CDD987E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96097-05B0-786D-FF5D-85E3B60E7DF7}"/>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312777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9A1B-4DFC-1890-7873-D5E1FAD318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394B88-4D1C-D3D0-1544-118D06659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8ADA0-2145-238B-C96E-1372DC7E2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867F7-E538-C374-07EF-B765E1931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8E766-C703-F7EE-B94A-425EBAB575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DF28A-E3E5-1661-9B60-AD91F8B65537}"/>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8" name="Footer Placeholder 7">
            <a:extLst>
              <a:ext uri="{FF2B5EF4-FFF2-40B4-BE49-F238E27FC236}">
                <a16:creationId xmlns:a16="http://schemas.microsoft.com/office/drawing/2014/main" id="{F15DF57C-650B-12D3-D267-CF6CD58879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BE773B-CE31-BD37-6BE9-0DEAE9036CF8}"/>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402833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29EB-08EB-5248-E96A-7BA5AECC14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DAE090-E113-5ED0-B1AA-8E1B319E7A78}"/>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4" name="Footer Placeholder 3">
            <a:extLst>
              <a:ext uri="{FF2B5EF4-FFF2-40B4-BE49-F238E27FC236}">
                <a16:creationId xmlns:a16="http://schemas.microsoft.com/office/drawing/2014/main" id="{409B6365-CFC4-9CFC-893D-AE7220ECAE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D40C1B-E41A-8827-A440-0051E389D70F}"/>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153462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B0B7B-669E-EC63-18CD-A71EAD0F0F41}"/>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3" name="Footer Placeholder 2">
            <a:extLst>
              <a:ext uri="{FF2B5EF4-FFF2-40B4-BE49-F238E27FC236}">
                <a16:creationId xmlns:a16="http://schemas.microsoft.com/office/drawing/2014/main" id="{728B7AE6-8056-4D50-664F-58E7D70EA4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937BF8-29F1-6962-EE0B-0E8195EB657F}"/>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147325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E97B-680D-910E-2D35-4F6137FF73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628FA0-B79A-3853-CE9A-70DF7CFC3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CF8FBB-0494-BC71-5933-CE302D71E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E50E80-462A-980A-DC96-745AA8B0AFF6}"/>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6" name="Footer Placeholder 5">
            <a:extLst>
              <a:ext uri="{FF2B5EF4-FFF2-40B4-BE49-F238E27FC236}">
                <a16:creationId xmlns:a16="http://schemas.microsoft.com/office/drawing/2014/main" id="{61398213-85AD-4398-9B6E-2CBA2401A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BD87F-BF58-8015-03B2-4AFDFB888191}"/>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81178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47DE-D08E-F1D5-8616-D441CC1B5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93FBA8-20C7-AD4A-F3D6-89D256997E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856D91-5D19-6CA6-B865-E34666D84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AFF84-8175-FEC1-15FB-50DA7B2CD6ED}"/>
              </a:ext>
            </a:extLst>
          </p:cNvPr>
          <p:cNvSpPr>
            <a:spLocks noGrp="1"/>
          </p:cNvSpPr>
          <p:nvPr>
            <p:ph type="dt" sz="half" idx="10"/>
          </p:nvPr>
        </p:nvSpPr>
        <p:spPr/>
        <p:txBody>
          <a:bodyPr/>
          <a:lstStyle/>
          <a:p>
            <a:fld id="{75D63BEF-7C2F-CB4D-9906-3AAD1E75B64F}" type="datetimeFigureOut">
              <a:rPr lang="en-US" smtClean="0"/>
              <a:t>7/19/22</a:t>
            </a:fld>
            <a:endParaRPr lang="en-US"/>
          </a:p>
        </p:txBody>
      </p:sp>
      <p:sp>
        <p:nvSpPr>
          <p:cNvPr id="6" name="Footer Placeholder 5">
            <a:extLst>
              <a:ext uri="{FF2B5EF4-FFF2-40B4-BE49-F238E27FC236}">
                <a16:creationId xmlns:a16="http://schemas.microsoft.com/office/drawing/2014/main" id="{F3C12FB7-497F-553E-CACC-EAFF18B27A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8E55C-F72F-5A78-7DDD-31A36A5EC02F}"/>
              </a:ext>
            </a:extLst>
          </p:cNvPr>
          <p:cNvSpPr>
            <a:spLocks noGrp="1"/>
          </p:cNvSpPr>
          <p:nvPr>
            <p:ph type="sldNum" sz="quarter" idx="12"/>
          </p:nvPr>
        </p:nvSpPr>
        <p:spPr/>
        <p:txBody>
          <a:bodyPr/>
          <a:lstStyle/>
          <a:p>
            <a:fld id="{63227463-0EBD-464B-B6B7-8194FBAF1660}" type="slidenum">
              <a:rPr lang="en-US" smtClean="0"/>
              <a:t>‹#›</a:t>
            </a:fld>
            <a:endParaRPr lang="en-US"/>
          </a:p>
        </p:txBody>
      </p:sp>
    </p:spTree>
    <p:extLst>
      <p:ext uri="{BB962C8B-B14F-4D97-AF65-F5344CB8AC3E}">
        <p14:creationId xmlns:p14="http://schemas.microsoft.com/office/powerpoint/2010/main" val="144049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80142C-3153-B6E3-A33B-20E7D699F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3B7F16-96FF-1A4E-5CEF-8E9D987A6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CC2D4-0FA4-C748-FEC2-5F58C3E10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63BEF-7C2F-CB4D-9906-3AAD1E75B64F}" type="datetimeFigureOut">
              <a:rPr lang="en-US" smtClean="0"/>
              <a:t>7/19/22</a:t>
            </a:fld>
            <a:endParaRPr lang="en-US"/>
          </a:p>
        </p:txBody>
      </p:sp>
      <p:sp>
        <p:nvSpPr>
          <p:cNvPr id="5" name="Footer Placeholder 4">
            <a:extLst>
              <a:ext uri="{FF2B5EF4-FFF2-40B4-BE49-F238E27FC236}">
                <a16:creationId xmlns:a16="http://schemas.microsoft.com/office/drawing/2014/main" id="{38946552-B4A1-00B1-D351-D43D81F86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E2FA06-A09D-6A8A-9390-473620DA2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27463-0EBD-464B-B6B7-8194FBAF1660}" type="slidenum">
              <a:rPr lang="en-US" smtClean="0"/>
              <a:t>‹#›</a:t>
            </a:fld>
            <a:endParaRPr lang="en-US"/>
          </a:p>
        </p:txBody>
      </p:sp>
    </p:spTree>
    <p:extLst>
      <p:ext uri="{BB962C8B-B14F-4D97-AF65-F5344CB8AC3E}">
        <p14:creationId xmlns:p14="http://schemas.microsoft.com/office/powerpoint/2010/main" val="321546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hyperlink" Target="mailto:ebperry@wisc.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tiff"/><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D76706-6419-4C12-DC8F-E699A5255997}"/>
              </a:ext>
            </a:extLst>
          </p:cNvPr>
          <p:cNvSpPr>
            <a:spLocks noGrp="1"/>
          </p:cNvSpPr>
          <p:nvPr>
            <p:ph type="ctrTitle"/>
          </p:nvPr>
        </p:nvSpPr>
        <p:spPr>
          <a:xfrm>
            <a:off x="5021821" y="3812954"/>
            <a:ext cx="6465287" cy="1516014"/>
          </a:xfrm>
        </p:spPr>
        <p:txBody>
          <a:bodyPr>
            <a:normAutofit/>
          </a:bodyPr>
          <a:lstStyle/>
          <a:p>
            <a:pPr algn="l"/>
            <a:r>
              <a:rPr lang="en-US" sz="4800" dirty="0">
                <a:solidFill>
                  <a:srgbClr val="FFFFFF"/>
                </a:solidFill>
                <a:latin typeface="Arial" panose="020B0604020202020204" pitchFamily="34" charset="0"/>
                <a:cs typeface="Arial" panose="020B0604020202020204" pitchFamily="34" charset="0"/>
              </a:rPr>
              <a:t>Time, Environment and Resiliency</a:t>
            </a:r>
          </a:p>
        </p:txBody>
      </p:sp>
      <p:pic>
        <p:nvPicPr>
          <p:cNvPr id="5" name="Picture 2">
            <a:extLst>
              <a:ext uri="{FF2B5EF4-FFF2-40B4-BE49-F238E27FC236}">
                <a16:creationId xmlns:a16="http://schemas.microsoft.com/office/drawing/2014/main" id="{403E40ED-F5B4-1000-6997-28A0CEEFAF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4" r="-4" b="-4"/>
          <a:stretch/>
        </p:blipFill>
        <p:spPr bwMode="auto">
          <a:xfrm>
            <a:off x="317635" y="321733"/>
            <a:ext cx="4151681" cy="30268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79BFEA0-9DC3-A427-59B4-60322BBC6511}"/>
              </a:ext>
            </a:extLst>
          </p:cNvPr>
          <p:cNvPicPr>
            <a:picLocks noChangeAspect="1"/>
          </p:cNvPicPr>
          <p:nvPr/>
        </p:nvPicPr>
        <p:blipFill rotWithShape="1">
          <a:blip r:embed="rId3">
            <a:extLst>
              <a:ext uri="{28A0092B-C50C-407E-A947-70E740481C1C}">
                <a14:useLocalDpi xmlns:a14="http://schemas.microsoft.com/office/drawing/2010/main" val="0"/>
              </a:ext>
            </a:extLst>
          </a:blip>
          <a:srcRect r="11377"/>
          <a:stretch/>
        </p:blipFill>
        <p:spPr>
          <a:xfrm>
            <a:off x="4638955" y="321733"/>
            <a:ext cx="3539976" cy="2985818"/>
          </a:xfrm>
          <a:prstGeom prst="rect">
            <a:avLst/>
          </a:prstGeom>
        </p:spPr>
      </p:pic>
      <p:pic>
        <p:nvPicPr>
          <p:cNvPr id="7" name="Picture 6" descr="A picture containing transport, outdoor, snow, power shovel&#10;&#10;Description automatically generated">
            <a:extLst>
              <a:ext uri="{FF2B5EF4-FFF2-40B4-BE49-F238E27FC236}">
                <a16:creationId xmlns:a16="http://schemas.microsoft.com/office/drawing/2014/main" id="{B3BBF232-001C-0F18-C523-4325C49F45FB}"/>
              </a:ext>
            </a:extLst>
          </p:cNvPr>
          <p:cNvPicPr>
            <a:picLocks noChangeAspect="1"/>
          </p:cNvPicPr>
          <p:nvPr/>
        </p:nvPicPr>
        <p:blipFill rotWithShape="1">
          <a:blip r:embed="rId4"/>
          <a:srcRect t="36663" r="-3" b="-3"/>
          <a:stretch/>
        </p:blipFill>
        <p:spPr>
          <a:xfrm>
            <a:off x="8348570" y="321734"/>
            <a:ext cx="3535590" cy="2985818"/>
          </a:xfrm>
          <a:prstGeom prst="rect">
            <a:avLst/>
          </a:prstGeom>
        </p:spPr>
      </p:pic>
      <p:cxnSp>
        <p:nvCxnSpPr>
          <p:cNvPr id="16" name="Straight Connector 15">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sky, boat, power shovel&#10;&#10;Description automatically generated">
            <a:extLst>
              <a:ext uri="{FF2B5EF4-FFF2-40B4-BE49-F238E27FC236}">
                <a16:creationId xmlns:a16="http://schemas.microsoft.com/office/drawing/2014/main" id="{67D954F5-BEAF-BC46-3C2B-6E07CF55546E}"/>
              </a:ext>
            </a:extLst>
          </p:cNvPr>
          <p:cNvPicPr>
            <a:picLocks noChangeAspect="1"/>
          </p:cNvPicPr>
          <p:nvPr/>
        </p:nvPicPr>
        <p:blipFill rotWithShape="1">
          <a:blip r:embed="rId5"/>
          <a:srcRect t="2997" r="-1" b="-1"/>
          <a:stretch/>
        </p:blipFill>
        <p:spPr>
          <a:xfrm>
            <a:off x="317635" y="3509433"/>
            <a:ext cx="4160452" cy="3026833"/>
          </a:xfrm>
          <a:prstGeom prst="rect">
            <a:avLst/>
          </a:prstGeom>
        </p:spPr>
      </p:pic>
      <p:sp>
        <p:nvSpPr>
          <p:cNvPr id="10" name="TextBox 9">
            <a:extLst>
              <a:ext uri="{FF2B5EF4-FFF2-40B4-BE49-F238E27FC236}">
                <a16:creationId xmlns:a16="http://schemas.microsoft.com/office/drawing/2014/main" id="{335FB0F1-E25B-BA8A-B995-B273C5D32EC7}"/>
              </a:ext>
            </a:extLst>
          </p:cNvPr>
          <p:cNvSpPr txBox="1"/>
          <p:nvPr/>
        </p:nvSpPr>
        <p:spPr>
          <a:xfrm>
            <a:off x="5138286" y="5585254"/>
            <a:ext cx="5958082" cy="707886"/>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Ernie Perry, Ph.D. Mid America Freight Coalition</a:t>
            </a:r>
          </a:p>
          <a:p>
            <a:r>
              <a:rPr lang="en-US" sz="2000" dirty="0">
                <a:solidFill>
                  <a:schemeClr val="bg1"/>
                </a:solidFill>
                <a:latin typeface="Arial" panose="020B0604020202020204" pitchFamily="34" charset="0"/>
                <a:cs typeface="Arial" panose="020B0604020202020204" pitchFamily="34" charset="0"/>
              </a:rPr>
              <a:t>MAASTO Summer Meeting. July 25-27/2022</a:t>
            </a:r>
          </a:p>
        </p:txBody>
      </p:sp>
      <p:pic>
        <p:nvPicPr>
          <p:cNvPr id="13" name="Picture 12">
            <a:extLst>
              <a:ext uri="{FF2B5EF4-FFF2-40B4-BE49-F238E27FC236}">
                <a16:creationId xmlns:a16="http://schemas.microsoft.com/office/drawing/2014/main" id="{2B8CCFCF-CF50-3FCC-C3DB-9A7E484FA797}"/>
              </a:ext>
            </a:extLst>
          </p:cNvPr>
          <p:cNvPicPr/>
          <p:nvPr/>
        </p:nvPicPr>
        <p:blipFill rotWithShape="1">
          <a:blip r:embed="rId6"/>
          <a:srcRect r="3704"/>
          <a:stretch/>
        </p:blipFill>
        <p:spPr bwMode="auto">
          <a:xfrm>
            <a:off x="9788149" y="4568242"/>
            <a:ext cx="1602622" cy="77363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12455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86911F-285D-E69C-A275-51B6B646579E}"/>
              </a:ext>
            </a:extLst>
          </p:cNvPr>
          <p:cNvSpPr txBox="1"/>
          <p:nvPr/>
        </p:nvSpPr>
        <p:spPr>
          <a:xfrm>
            <a:off x="457200" y="395417"/>
            <a:ext cx="10849232" cy="378565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The Army Corps of Engineers estimates that maintaining the control structures of the Upper Mississippi and Illinois rivers costs $115 million, annually, and yields $1 billion in transportation cost savings (US Army Corps of Engineers, 2016). Looking toward the future, inland waterway tonnages are expected to increase by 23% from 2010 to 2050 (HDR, 2013). Additional investment in the Upper Mississippi’s infrastructure will be needed to maintain the system and accommodate future growth. Currently, 54% of the infrastructure on the Upper Mississippi River is more than 50 years old and 36% are more than 70 years old. Fix as fail is not a viable long-term solution given the importance of agricultural exports to the five Upper Mississippi states</a:t>
            </a:r>
            <a:r>
              <a:rPr lang="en-US" dirty="0"/>
              <a:t>. </a:t>
            </a:r>
          </a:p>
        </p:txBody>
      </p:sp>
      <p:pic>
        <p:nvPicPr>
          <p:cNvPr id="7" name="Picture 6">
            <a:extLst>
              <a:ext uri="{FF2B5EF4-FFF2-40B4-BE49-F238E27FC236}">
                <a16:creationId xmlns:a16="http://schemas.microsoft.com/office/drawing/2014/main" id="{BF70716F-DDD6-BB12-F778-F29701587E19}"/>
              </a:ext>
            </a:extLst>
          </p:cNvPr>
          <p:cNvPicPr>
            <a:picLocks noChangeAspect="1"/>
          </p:cNvPicPr>
          <p:nvPr/>
        </p:nvPicPr>
        <p:blipFill>
          <a:blip r:embed="rId2"/>
          <a:stretch>
            <a:fillRect/>
          </a:stretch>
        </p:blipFill>
        <p:spPr>
          <a:xfrm>
            <a:off x="574932" y="4181069"/>
            <a:ext cx="10731500" cy="2451100"/>
          </a:xfrm>
          <a:prstGeom prst="rect">
            <a:avLst/>
          </a:prstGeom>
        </p:spPr>
      </p:pic>
    </p:spTree>
    <p:extLst>
      <p:ext uri="{BB962C8B-B14F-4D97-AF65-F5344CB8AC3E}">
        <p14:creationId xmlns:p14="http://schemas.microsoft.com/office/powerpoint/2010/main" val="234146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E66EBF2A-3621-606F-BF82-FD16D8236326}"/>
              </a:ext>
            </a:extLst>
          </p:cNvPr>
          <p:cNvPicPr>
            <a:picLocks noChangeAspect="1"/>
          </p:cNvPicPr>
          <p:nvPr/>
        </p:nvPicPr>
        <p:blipFill>
          <a:blip r:embed="rId2"/>
          <a:stretch>
            <a:fillRect/>
          </a:stretch>
        </p:blipFill>
        <p:spPr>
          <a:xfrm>
            <a:off x="185354" y="266528"/>
            <a:ext cx="5910646" cy="6324944"/>
          </a:xfrm>
          <a:prstGeom prst="rect">
            <a:avLst/>
          </a:prstGeom>
        </p:spPr>
      </p:pic>
      <p:sp>
        <p:nvSpPr>
          <p:cNvPr id="7" name="TextBox 6">
            <a:extLst>
              <a:ext uri="{FF2B5EF4-FFF2-40B4-BE49-F238E27FC236}">
                <a16:creationId xmlns:a16="http://schemas.microsoft.com/office/drawing/2014/main" id="{6294CA49-F4D0-4177-C3E6-7BF4C96CF7C1}"/>
              </a:ext>
            </a:extLst>
          </p:cNvPr>
          <p:cNvSpPr txBox="1"/>
          <p:nvPr/>
        </p:nvSpPr>
        <p:spPr>
          <a:xfrm>
            <a:off x="6215448" y="135925"/>
            <a:ext cx="5671751" cy="406265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Reasons for resiliency issues on our waterways: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Investment approach has been "fix as fail”,</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Historic and continued lack of investment,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Perceived and real reliability and service issues,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Extreme flood and drought conditions,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Economic prioritization for investments favors larger systems,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Historic USACE construction contracting practices,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Shipper  emphasis on rail and truck.</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8" name="Picture 5">
            <a:extLst>
              <a:ext uri="{FF2B5EF4-FFF2-40B4-BE49-F238E27FC236}">
                <a16:creationId xmlns:a16="http://schemas.microsoft.com/office/drawing/2014/main" id="{CBB238AF-8B50-89D5-BBE6-0A61A4181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07" y="3829756"/>
            <a:ext cx="4837793" cy="262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62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E0E2A-5E4D-37AE-EAB2-F182CD0292B0}"/>
              </a:ext>
            </a:extLst>
          </p:cNvPr>
          <p:cNvSpPr txBox="1"/>
          <p:nvPr/>
        </p:nvSpPr>
        <p:spPr>
          <a:xfrm>
            <a:off x="284313" y="382012"/>
            <a:ext cx="8899953" cy="3416320"/>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Thoughts: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resiliency issues are regional?</a:t>
            </a:r>
          </a:p>
          <a:p>
            <a:r>
              <a:rPr lang="en-US" sz="2400" dirty="0">
                <a:latin typeface="Arial" panose="020B0604020202020204" pitchFamily="34" charset="0"/>
                <a:cs typeface="Arial" panose="020B0604020202020204" pitchFamily="34" charset="0"/>
              </a:rPr>
              <a:t>What resiliency issues should be addressed regionally?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Other modes and issues is our region – interstate flooding, wind/storms, covid*. </a:t>
            </a:r>
          </a:p>
          <a:p>
            <a:r>
              <a:rPr lang="en-US" sz="2400" dirty="0">
                <a:latin typeface="Arial" panose="020B0604020202020204" pitchFamily="34" charset="0"/>
                <a:cs typeface="Arial" panose="020B0604020202020204" pitchFamily="34" charset="0"/>
              </a:rPr>
              <a:t>*a good portion of recent funding, (approximately 80% of FEMA infrastructure funding) has been related to covid for last 5 years.</a:t>
            </a:r>
          </a:p>
        </p:txBody>
      </p:sp>
      <p:pic>
        <p:nvPicPr>
          <p:cNvPr id="5" name="Picture 4" descr="A picture containing text, road, outdoor, truck&#10;&#10;Description automatically generated">
            <a:extLst>
              <a:ext uri="{FF2B5EF4-FFF2-40B4-BE49-F238E27FC236}">
                <a16:creationId xmlns:a16="http://schemas.microsoft.com/office/drawing/2014/main" id="{8F2F558E-E4CF-1D1D-5216-26BB49465AE8}"/>
              </a:ext>
            </a:extLst>
          </p:cNvPr>
          <p:cNvPicPr>
            <a:picLocks noChangeAspect="1"/>
          </p:cNvPicPr>
          <p:nvPr/>
        </p:nvPicPr>
        <p:blipFill>
          <a:blip r:embed="rId2"/>
          <a:stretch>
            <a:fillRect/>
          </a:stretch>
        </p:blipFill>
        <p:spPr>
          <a:xfrm>
            <a:off x="4320747" y="4019205"/>
            <a:ext cx="2598929" cy="1726686"/>
          </a:xfrm>
          <a:prstGeom prst="rect">
            <a:avLst/>
          </a:prstGeom>
        </p:spPr>
      </p:pic>
      <p:pic>
        <p:nvPicPr>
          <p:cNvPr id="7" name="Picture 6" descr="Calendar&#10;&#10;Description automatically generated">
            <a:extLst>
              <a:ext uri="{FF2B5EF4-FFF2-40B4-BE49-F238E27FC236}">
                <a16:creationId xmlns:a16="http://schemas.microsoft.com/office/drawing/2014/main" id="{666BC420-1BE4-33D8-A617-BA8367135A00}"/>
              </a:ext>
            </a:extLst>
          </p:cNvPr>
          <p:cNvPicPr>
            <a:picLocks noChangeAspect="1"/>
          </p:cNvPicPr>
          <p:nvPr/>
        </p:nvPicPr>
        <p:blipFill>
          <a:blip r:embed="rId3"/>
          <a:stretch>
            <a:fillRect/>
          </a:stretch>
        </p:blipFill>
        <p:spPr>
          <a:xfrm>
            <a:off x="8590927" y="532601"/>
            <a:ext cx="3316760" cy="1521450"/>
          </a:xfrm>
          <a:prstGeom prst="rect">
            <a:avLst/>
          </a:prstGeom>
        </p:spPr>
      </p:pic>
      <p:pic>
        <p:nvPicPr>
          <p:cNvPr id="9" name="Picture 8" descr="A picture containing sky, outdoor, cloudy, ruin&#10;&#10;Description automatically generated">
            <a:extLst>
              <a:ext uri="{FF2B5EF4-FFF2-40B4-BE49-F238E27FC236}">
                <a16:creationId xmlns:a16="http://schemas.microsoft.com/office/drawing/2014/main" id="{2F02907D-2BED-131B-D780-7305EAE5741B}"/>
              </a:ext>
            </a:extLst>
          </p:cNvPr>
          <p:cNvPicPr>
            <a:picLocks noChangeAspect="1"/>
          </p:cNvPicPr>
          <p:nvPr/>
        </p:nvPicPr>
        <p:blipFill>
          <a:blip r:embed="rId4"/>
          <a:stretch>
            <a:fillRect/>
          </a:stretch>
        </p:blipFill>
        <p:spPr>
          <a:xfrm>
            <a:off x="334588" y="4019205"/>
            <a:ext cx="3417748" cy="2565400"/>
          </a:xfrm>
          <a:prstGeom prst="rect">
            <a:avLst/>
          </a:prstGeom>
        </p:spPr>
      </p:pic>
      <p:pic>
        <p:nvPicPr>
          <p:cNvPr id="10" name="Picture 3">
            <a:extLst>
              <a:ext uri="{FF2B5EF4-FFF2-40B4-BE49-F238E27FC236}">
                <a16:creationId xmlns:a16="http://schemas.microsoft.com/office/drawing/2014/main" id="{F624E049-10A1-708A-C709-8008F592B9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703" y="4019205"/>
            <a:ext cx="3685610" cy="276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74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B7C4C51-36EE-4E9A-60C5-9245BF65C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alendar&#10;&#10;Description automatically generated">
            <a:extLst>
              <a:ext uri="{FF2B5EF4-FFF2-40B4-BE49-F238E27FC236}">
                <a16:creationId xmlns:a16="http://schemas.microsoft.com/office/drawing/2014/main" id="{516E1BA4-C66E-697F-4F0D-8FB2133E827D}"/>
              </a:ext>
            </a:extLst>
          </p:cNvPr>
          <p:cNvPicPr>
            <a:picLocks noChangeAspect="1"/>
          </p:cNvPicPr>
          <p:nvPr/>
        </p:nvPicPr>
        <p:blipFill>
          <a:blip r:embed="rId3"/>
          <a:stretch>
            <a:fillRect/>
          </a:stretch>
        </p:blipFill>
        <p:spPr>
          <a:xfrm>
            <a:off x="237759" y="359606"/>
            <a:ext cx="3316760" cy="1521450"/>
          </a:xfrm>
          <a:prstGeom prst="rect">
            <a:avLst/>
          </a:prstGeom>
        </p:spPr>
      </p:pic>
      <p:sp>
        <p:nvSpPr>
          <p:cNvPr id="7" name="TextBox 6">
            <a:extLst>
              <a:ext uri="{FF2B5EF4-FFF2-40B4-BE49-F238E27FC236}">
                <a16:creationId xmlns:a16="http://schemas.microsoft.com/office/drawing/2014/main" id="{88FC8E95-7A52-EF77-E5C4-65BDC7D42926}"/>
              </a:ext>
            </a:extLst>
          </p:cNvPr>
          <p:cNvSpPr txBox="1"/>
          <p:nvPr/>
        </p:nvSpPr>
        <p:spPr>
          <a:xfrm>
            <a:off x="840260" y="4164227"/>
            <a:ext cx="3237470" cy="2369880"/>
          </a:xfrm>
          <a:prstGeom prst="rect">
            <a:avLst/>
          </a:prstGeom>
          <a:noFill/>
        </p:spPr>
        <p:txBody>
          <a:bodyPr wrap="square" rtlCol="0">
            <a:spAutoFit/>
          </a:bodyPr>
          <a:lstStyle/>
          <a:p>
            <a:r>
              <a:rPr lang="en-US" sz="2600" dirty="0">
                <a:solidFill>
                  <a:schemeClr val="bg1"/>
                </a:solidFill>
                <a:latin typeface="Arial" panose="020B0604020202020204" pitchFamily="34" charset="0"/>
                <a:cs typeface="Arial" panose="020B0604020202020204" pitchFamily="34" charset="0"/>
              </a:rPr>
              <a:t>Thanks!</a:t>
            </a:r>
          </a:p>
          <a:p>
            <a:endParaRPr lang="en-US" sz="2600" dirty="0">
              <a:solidFill>
                <a:schemeClr val="bg1"/>
              </a:solidFill>
              <a:latin typeface="Arial" panose="020B0604020202020204" pitchFamily="34" charset="0"/>
              <a:cs typeface="Arial" panose="020B0604020202020204" pitchFamily="34" charset="0"/>
            </a:endParaRPr>
          </a:p>
          <a:p>
            <a:r>
              <a:rPr lang="en-US" sz="2600" dirty="0">
                <a:solidFill>
                  <a:schemeClr val="bg1"/>
                </a:solidFill>
                <a:latin typeface="Arial" panose="020B0604020202020204" pitchFamily="34" charset="0"/>
                <a:cs typeface="Arial" panose="020B0604020202020204" pitchFamily="34" charset="0"/>
              </a:rPr>
              <a:t>Ernie Perry, Ph.D.</a:t>
            </a:r>
          </a:p>
          <a:p>
            <a:r>
              <a:rPr lang="en-US" sz="2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ebperry@wisc.edu</a:t>
            </a:r>
            <a:endParaRPr lang="en-US" sz="2600" dirty="0">
              <a:solidFill>
                <a:schemeClr val="bg1"/>
              </a:solidFill>
              <a:latin typeface="Arial" panose="020B0604020202020204" pitchFamily="34" charset="0"/>
              <a:cs typeface="Arial" panose="020B0604020202020204" pitchFamily="34" charset="0"/>
            </a:endParaRPr>
          </a:p>
          <a:p>
            <a:r>
              <a:rPr lang="en-US" sz="2600" dirty="0">
                <a:solidFill>
                  <a:schemeClr val="bg1"/>
                </a:solidFill>
                <a:latin typeface="Arial" panose="020B0604020202020204" pitchFamily="34" charset="0"/>
                <a:cs typeface="Arial" panose="020B0604020202020204" pitchFamily="34" charset="0"/>
              </a:rPr>
              <a:t>608-890-2310</a:t>
            </a:r>
          </a:p>
          <a:p>
            <a:endParaRPr lang="en-US" dirty="0"/>
          </a:p>
        </p:txBody>
      </p:sp>
    </p:spTree>
    <p:extLst>
      <p:ext uri="{BB962C8B-B14F-4D97-AF65-F5344CB8AC3E}">
        <p14:creationId xmlns:p14="http://schemas.microsoft.com/office/powerpoint/2010/main" val="372577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website&#10;&#10;Description automatically generated">
            <a:extLst>
              <a:ext uri="{FF2B5EF4-FFF2-40B4-BE49-F238E27FC236}">
                <a16:creationId xmlns:a16="http://schemas.microsoft.com/office/drawing/2014/main" id="{6E985AA6-7606-C39B-2110-C61FD6B672FF}"/>
              </a:ext>
            </a:extLst>
          </p:cNvPr>
          <p:cNvPicPr>
            <a:picLocks noChangeAspect="1"/>
          </p:cNvPicPr>
          <p:nvPr/>
        </p:nvPicPr>
        <p:blipFill>
          <a:blip r:embed="rId2"/>
          <a:stretch>
            <a:fillRect/>
          </a:stretch>
        </p:blipFill>
        <p:spPr>
          <a:xfrm>
            <a:off x="2395750" y="0"/>
            <a:ext cx="7400499" cy="6858000"/>
          </a:xfrm>
          <a:prstGeom prst="rect">
            <a:avLst/>
          </a:prstGeom>
        </p:spPr>
      </p:pic>
    </p:spTree>
    <p:extLst>
      <p:ext uri="{BB962C8B-B14F-4D97-AF65-F5344CB8AC3E}">
        <p14:creationId xmlns:p14="http://schemas.microsoft.com/office/powerpoint/2010/main" val="288880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BDEEAB6B-1ECB-3977-874D-896E2FEDDC6C}"/>
              </a:ext>
            </a:extLst>
          </p:cNvPr>
          <p:cNvPicPr>
            <a:picLocks noChangeAspect="1"/>
          </p:cNvPicPr>
          <p:nvPr/>
        </p:nvPicPr>
        <p:blipFill>
          <a:blip r:embed="rId2"/>
          <a:stretch>
            <a:fillRect/>
          </a:stretch>
        </p:blipFill>
        <p:spPr>
          <a:xfrm>
            <a:off x="0" y="0"/>
            <a:ext cx="5788152" cy="6858000"/>
          </a:xfrm>
          <a:prstGeom prst="rect">
            <a:avLst/>
          </a:prstGeom>
        </p:spPr>
      </p:pic>
      <p:sp>
        <p:nvSpPr>
          <p:cNvPr id="8" name="TextBox 7">
            <a:extLst>
              <a:ext uri="{FF2B5EF4-FFF2-40B4-BE49-F238E27FC236}">
                <a16:creationId xmlns:a16="http://schemas.microsoft.com/office/drawing/2014/main" id="{D7800343-25CD-1DC8-CF24-A4517851112D}"/>
              </a:ext>
            </a:extLst>
          </p:cNvPr>
          <p:cNvSpPr txBox="1"/>
          <p:nvPr/>
        </p:nvSpPr>
        <p:spPr>
          <a:xfrm>
            <a:off x="5788153" y="87219"/>
            <a:ext cx="6099048"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Lock and Dam 15 – 1932!</a:t>
            </a:r>
          </a:p>
          <a:p>
            <a:r>
              <a:rPr lang="en-US" sz="2800" dirty="0">
                <a:latin typeface="Arial" panose="020B0604020202020204" pitchFamily="34" charset="0"/>
                <a:cs typeface="Arial" panose="020B0604020202020204" pitchFamily="34" charset="0"/>
              </a:rPr>
              <a:t>Lock and Dam 26 - 1989!</a:t>
            </a:r>
          </a:p>
        </p:txBody>
      </p:sp>
      <p:pic>
        <p:nvPicPr>
          <p:cNvPr id="10" name="Picture 9" descr="Map&#10;&#10;Description automatically generated">
            <a:extLst>
              <a:ext uri="{FF2B5EF4-FFF2-40B4-BE49-F238E27FC236}">
                <a16:creationId xmlns:a16="http://schemas.microsoft.com/office/drawing/2014/main" id="{0B1895C0-4877-1909-6E06-ABDF9420E59F}"/>
              </a:ext>
            </a:extLst>
          </p:cNvPr>
          <p:cNvPicPr>
            <a:picLocks noChangeAspect="1"/>
          </p:cNvPicPr>
          <p:nvPr/>
        </p:nvPicPr>
        <p:blipFill>
          <a:blip r:embed="rId3"/>
          <a:stretch>
            <a:fillRect/>
          </a:stretch>
        </p:blipFill>
        <p:spPr>
          <a:xfrm>
            <a:off x="6301947" y="1128545"/>
            <a:ext cx="4148820" cy="4563702"/>
          </a:xfrm>
          <a:prstGeom prst="rect">
            <a:avLst/>
          </a:prstGeom>
        </p:spPr>
      </p:pic>
      <p:sp>
        <p:nvSpPr>
          <p:cNvPr id="11" name="TextBox 10">
            <a:extLst>
              <a:ext uri="{FF2B5EF4-FFF2-40B4-BE49-F238E27FC236}">
                <a16:creationId xmlns:a16="http://schemas.microsoft.com/office/drawing/2014/main" id="{A95A6C48-E9CB-1554-041D-17AF25091465}"/>
              </a:ext>
            </a:extLst>
          </p:cNvPr>
          <p:cNvSpPr txBox="1"/>
          <p:nvPr/>
        </p:nvSpPr>
        <p:spPr>
          <a:xfrm>
            <a:off x="5788152" y="5729455"/>
            <a:ext cx="414882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Upper Mississippi River Lock and Dam Buildout</a:t>
            </a:r>
          </a:p>
        </p:txBody>
      </p:sp>
    </p:spTree>
    <p:extLst>
      <p:ext uri="{BB962C8B-B14F-4D97-AF65-F5344CB8AC3E}">
        <p14:creationId xmlns:p14="http://schemas.microsoft.com/office/powerpoint/2010/main" val="403564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9D0EE3-85B0-1D66-54A5-5D72BD838EE5}"/>
              </a:ext>
            </a:extLst>
          </p:cNvPr>
          <p:cNvPicPr>
            <a:picLocks noChangeAspect="1"/>
          </p:cNvPicPr>
          <p:nvPr/>
        </p:nvPicPr>
        <p:blipFill>
          <a:blip r:embed="rId2"/>
          <a:stretch>
            <a:fillRect/>
          </a:stretch>
        </p:blipFill>
        <p:spPr>
          <a:xfrm>
            <a:off x="263267" y="361950"/>
            <a:ext cx="9306111" cy="5458082"/>
          </a:xfrm>
          <a:prstGeom prst="rect">
            <a:avLst/>
          </a:prstGeom>
        </p:spPr>
      </p:pic>
      <p:sp>
        <p:nvSpPr>
          <p:cNvPr id="5" name="TextBox 4">
            <a:extLst>
              <a:ext uri="{FF2B5EF4-FFF2-40B4-BE49-F238E27FC236}">
                <a16:creationId xmlns:a16="http://schemas.microsoft.com/office/drawing/2014/main" id="{BD7ED46B-D073-7BCA-3083-28FB99B5144B}"/>
              </a:ext>
            </a:extLst>
          </p:cNvPr>
          <p:cNvSpPr txBox="1"/>
          <p:nvPr/>
        </p:nvSpPr>
        <p:spPr>
          <a:xfrm>
            <a:off x="9786552" y="210065"/>
            <a:ext cx="2273644" cy="6247864"/>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Previous Studies demonstrate similar patterns.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Modal shift has focused on rail.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This is not a new issue!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Results in increased cost to producers, general travelers, and agencies.</a:t>
            </a: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Also increases in crash rates and marginal costs.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53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ky, outdoor, road&#10;&#10;Description automatically generated">
            <a:extLst>
              <a:ext uri="{FF2B5EF4-FFF2-40B4-BE49-F238E27FC236}">
                <a16:creationId xmlns:a16="http://schemas.microsoft.com/office/drawing/2014/main" id="{82580BAE-3EF7-4AB9-D34E-6188B3DEE4D6}"/>
              </a:ext>
            </a:extLst>
          </p:cNvPr>
          <p:cNvPicPr>
            <a:picLocks noChangeAspect="1"/>
          </p:cNvPicPr>
          <p:nvPr/>
        </p:nvPicPr>
        <p:blipFill rotWithShape="1">
          <a:blip r:embed="rId2"/>
          <a:srcRect l="25926" r="3927"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20867CE-79C0-E26C-D861-F91B3BA8056B}"/>
              </a:ext>
            </a:extLst>
          </p:cNvPr>
          <p:cNvSpPr txBox="1"/>
          <p:nvPr/>
        </p:nvSpPr>
        <p:spPr>
          <a:xfrm>
            <a:off x="370703" y="737644"/>
            <a:ext cx="4553369" cy="3590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What we Did -</a:t>
            </a:r>
          </a:p>
          <a:p>
            <a:pPr>
              <a:lnSpc>
                <a:spcPct val="90000"/>
              </a:lnSpc>
              <a:spcAft>
                <a:spcPts val="600"/>
              </a:spcAft>
            </a:pPr>
            <a:r>
              <a:rPr lang="en-US" sz="2400" dirty="0">
                <a:latin typeface="Arial" panose="020B0604020202020204" pitchFamily="34" charset="0"/>
                <a:cs typeface="Arial" panose="020B0604020202020204" pitchFamily="34" charset="0"/>
              </a:rPr>
              <a:t>Provide a “what if” comparison of what an equivalent volume of river traffic would look like on the highways, this project examines two scenarios: 1) all agricultural loads shifted to trucks, and 2) 75% of agricultural loads shifted to trucks and 25% shifted to rail.</a:t>
            </a:r>
          </a:p>
          <a:p>
            <a:pPr>
              <a:lnSpc>
                <a:spcPct val="90000"/>
              </a:lnSpc>
              <a:spcAft>
                <a:spcPts val="600"/>
              </a:spcAft>
            </a:pPr>
            <a:endParaRPr lang="en-US" sz="2000" dirty="0">
              <a:latin typeface="Arial" panose="020B0604020202020204" pitchFamily="34" charset="0"/>
              <a:cs typeface="Arial" panose="020B0604020202020204" pitchFamily="34" charset="0"/>
            </a:endParaRPr>
          </a:p>
          <a:p>
            <a:pPr>
              <a:lnSpc>
                <a:spcPct val="90000"/>
              </a:lnSpc>
              <a:spcAft>
                <a:spcPts val="600"/>
              </a:spcAft>
            </a:pPr>
            <a:endParaRPr lang="en-US"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0ABB625-3181-A4E3-DB07-E7E35BF00369}"/>
              </a:ext>
            </a:extLst>
          </p:cNvPr>
          <p:cNvPicPr/>
          <p:nvPr/>
        </p:nvPicPr>
        <p:blipFill rotWithShape="1">
          <a:blip r:embed="rId3"/>
          <a:srcRect r="3704"/>
          <a:stretch/>
        </p:blipFill>
        <p:spPr bwMode="auto">
          <a:xfrm>
            <a:off x="461391" y="5066270"/>
            <a:ext cx="2060961" cy="105408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60631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79CCD6-678A-4851-B34D-88D8591023A6}"/>
              </a:ext>
            </a:extLst>
          </p:cNvPr>
          <p:cNvSpPr txBox="1"/>
          <p:nvPr/>
        </p:nvSpPr>
        <p:spPr>
          <a:xfrm>
            <a:off x="2513206" y="495724"/>
            <a:ext cx="409008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Upper Mississippi System</a:t>
            </a:r>
          </a:p>
        </p:txBody>
      </p:sp>
      <p:pic>
        <p:nvPicPr>
          <p:cNvPr id="3" name="Picture 2">
            <a:extLst>
              <a:ext uri="{FF2B5EF4-FFF2-40B4-BE49-F238E27FC236}">
                <a16:creationId xmlns:a16="http://schemas.microsoft.com/office/drawing/2014/main" id="{150BC6F2-96BB-5F2F-B874-BBEC136528D3}"/>
              </a:ext>
            </a:extLst>
          </p:cNvPr>
          <p:cNvPicPr/>
          <p:nvPr/>
        </p:nvPicPr>
        <p:blipFill rotWithShape="1">
          <a:blip r:embed="rId2"/>
          <a:srcRect r="3704"/>
          <a:stretch/>
        </p:blipFill>
        <p:spPr bwMode="auto">
          <a:xfrm>
            <a:off x="372581" y="371593"/>
            <a:ext cx="1602622" cy="773638"/>
          </a:xfrm>
          <a:prstGeom prst="rect">
            <a:avLst/>
          </a:prstGeom>
          <a:extLst>
            <a:ext uri="{53640926-AAD7-44D8-BBD7-CCE9431645EC}">
              <a14:shadowObscured xmlns:a14="http://schemas.microsoft.com/office/drawing/2010/main"/>
            </a:ext>
          </a:extLst>
        </p:spPr>
      </p:pic>
      <p:pic>
        <p:nvPicPr>
          <p:cNvPr id="5" name="Picture 4" descr="Map&#10;&#10;Description automatically generated">
            <a:extLst>
              <a:ext uri="{FF2B5EF4-FFF2-40B4-BE49-F238E27FC236}">
                <a16:creationId xmlns:a16="http://schemas.microsoft.com/office/drawing/2014/main" id="{931BC29D-6C35-477E-1E47-36CD35E6643A}"/>
              </a:ext>
            </a:extLst>
          </p:cNvPr>
          <p:cNvPicPr>
            <a:picLocks noChangeAspect="1"/>
          </p:cNvPicPr>
          <p:nvPr/>
        </p:nvPicPr>
        <p:blipFill>
          <a:blip r:embed="rId3"/>
          <a:stretch>
            <a:fillRect/>
          </a:stretch>
        </p:blipFill>
        <p:spPr>
          <a:xfrm>
            <a:off x="6874252" y="165100"/>
            <a:ext cx="4851400" cy="6527800"/>
          </a:xfrm>
          <a:prstGeom prst="rect">
            <a:avLst/>
          </a:prstGeom>
        </p:spPr>
      </p:pic>
      <p:pic>
        <p:nvPicPr>
          <p:cNvPr id="6" name="Picture 2" descr="C:\Users\ebperry\Pictures\mo river\IMG_0926.JPG">
            <a:extLst>
              <a:ext uri="{FF2B5EF4-FFF2-40B4-BE49-F238E27FC236}">
                <a16:creationId xmlns:a16="http://schemas.microsoft.com/office/drawing/2014/main" id="{A63C4A13-EB83-E789-605A-2D96AA62BC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581" y="1599387"/>
            <a:ext cx="5583977" cy="26357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ebperry\Pictures\mo river\IMG_0910.JPG">
            <a:extLst>
              <a:ext uri="{FF2B5EF4-FFF2-40B4-BE49-F238E27FC236}">
                <a16:creationId xmlns:a16="http://schemas.microsoft.com/office/drawing/2014/main" id="{60C8E157-1D2F-3494-25CB-B8DF4DAF0B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887" y="4351799"/>
            <a:ext cx="3349690" cy="234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8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D0ED0D-D864-DCC0-C425-9CB48425C342}"/>
              </a:ext>
            </a:extLst>
          </p:cNvPr>
          <p:cNvSpPr txBox="1"/>
          <p:nvPr/>
        </p:nvSpPr>
        <p:spPr>
          <a:xfrm>
            <a:off x="5931244" y="3429000"/>
            <a:ext cx="596831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we found – increased user costs, increased maintenance cost, increased environmental and social  costs. </a:t>
            </a:r>
            <a:endParaRPr lang="en-US" dirty="0"/>
          </a:p>
        </p:txBody>
      </p:sp>
      <p:pic>
        <p:nvPicPr>
          <p:cNvPr id="3" name="Picture 2">
            <a:extLst>
              <a:ext uri="{FF2B5EF4-FFF2-40B4-BE49-F238E27FC236}">
                <a16:creationId xmlns:a16="http://schemas.microsoft.com/office/drawing/2014/main" id="{F1F8031C-0B19-BA92-CB27-C5C041A6A698}"/>
              </a:ext>
            </a:extLst>
          </p:cNvPr>
          <p:cNvPicPr>
            <a:picLocks noChangeAspect="1"/>
          </p:cNvPicPr>
          <p:nvPr/>
        </p:nvPicPr>
        <p:blipFill>
          <a:blip r:embed="rId2"/>
          <a:stretch>
            <a:fillRect/>
          </a:stretch>
        </p:blipFill>
        <p:spPr>
          <a:xfrm>
            <a:off x="6284095" y="0"/>
            <a:ext cx="4243859" cy="3182894"/>
          </a:xfrm>
          <a:prstGeom prst="rect">
            <a:avLst/>
          </a:prstGeom>
        </p:spPr>
      </p:pic>
      <p:pic>
        <p:nvPicPr>
          <p:cNvPr id="5" name="Picture 4" descr="Map&#10;&#10;Description automatically generated">
            <a:extLst>
              <a:ext uri="{FF2B5EF4-FFF2-40B4-BE49-F238E27FC236}">
                <a16:creationId xmlns:a16="http://schemas.microsoft.com/office/drawing/2014/main" id="{607C546E-FECA-54A3-A166-02B40C51AFD1}"/>
              </a:ext>
            </a:extLst>
          </p:cNvPr>
          <p:cNvPicPr>
            <a:picLocks noChangeAspect="1"/>
          </p:cNvPicPr>
          <p:nvPr/>
        </p:nvPicPr>
        <p:blipFill>
          <a:blip r:embed="rId3"/>
          <a:stretch>
            <a:fillRect/>
          </a:stretch>
        </p:blipFill>
        <p:spPr>
          <a:xfrm>
            <a:off x="494271" y="-1"/>
            <a:ext cx="5198076" cy="6917231"/>
          </a:xfrm>
          <a:prstGeom prst="rect">
            <a:avLst/>
          </a:prstGeom>
        </p:spPr>
      </p:pic>
    </p:spTree>
    <p:extLst>
      <p:ext uri="{BB962C8B-B14F-4D97-AF65-F5344CB8AC3E}">
        <p14:creationId xmlns:p14="http://schemas.microsoft.com/office/powerpoint/2010/main" val="422987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8311DFF0-4EBE-D6B0-C4A6-78AC77A28527}"/>
              </a:ext>
            </a:extLst>
          </p:cNvPr>
          <p:cNvPicPr>
            <a:picLocks noChangeAspect="1"/>
          </p:cNvPicPr>
          <p:nvPr/>
        </p:nvPicPr>
        <p:blipFill>
          <a:blip r:embed="rId2"/>
          <a:stretch>
            <a:fillRect/>
          </a:stretch>
        </p:blipFill>
        <p:spPr>
          <a:xfrm>
            <a:off x="233920" y="236837"/>
            <a:ext cx="6716680" cy="4409303"/>
          </a:xfrm>
          <a:prstGeom prst="rect">
            <a:avLst/>
          </a:prstGeom>
        </p:spPr>
      </p:pic>
      <p:pic>
        <p:nvPicPr>
          <p:cNvPr id="3" name="Picture 4">
            <a:extLst>
              <a:ext uri="{FF2B5EF4-FFF2-40B4-BE49-F238E27FC236}">
                <a16:creationId xmlns:a16="http://schemas.microsoft.com/office/drawing/2014/main" id="{AA974DC7-6554-3D80-846A-C0199BF93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359" y="236837"/>
            <a:ext cx="3835239" cy="440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bperry\Pictures\missouri flooding  folder\O  p2011-05-08- 057.jpg">
            <a:extLst>
              <a:ext uri="{FF2B5EF4-FFF2-40B4-BE49-F238E27FC236}">
                <a16:creationId xmlns:a16="http://schemas.microsoft.com/office/drawing/2014/main" id="{412A3F07-D927-CFC8-2855-2F42E0747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498756" cy="36729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trucksx-largebackup.jpg">
            <a:extLst>
              <a:ext uri="{FF2B5EF4-FFF2-40B4-BE49-F238E27FC236}">
                <a16:creationId xmlns:a16="http://schemas.microsoft.com/office/drawing/2014/main" id="{D5337C64-AB81-F7FF-8C23-9BE6D2EDBC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6634" y="434349"/>
            <a:ext cx="6351563" cy="24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3BD3D17-5D30-AD61-3806-E53DB7B43630}"/>
              </a:ext>
            </a:extLst>
          </p:cNvPr>
          <p:cNvSpPr txBox="1"/>
          <p:nvPr/>
        </p:nvSpPr>
        <p:spPr>
          <a:xfrm>
            <a:off x="973094" y="3967714"/>
            <a:ext cx="9740214" cy="2677656"/>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If 100% or 75% of the Upper Mississippi’s downbound agricultural commodities shifted to truck and traveled to St. Louis. Between 367 and 489 thousand truckloads would be generated, and, if enough trucks and drivers were available, shipping costs for trucking would range between $21 and $28 million. Rural highways on the western side of the river would experience the greatest increases in truck traffic, and greatest increases in trucks as a share of total traffic.</a:t>
            </a:r>
          </a:p>
        </p:txBody>
      </p:sp>
    </p:spTree>
    <p:extLst>
      <p:ext uri="{BB962C8B-B14F-4D97-AF65-F5344CB8AC3E}">
        <p14:creationId xmlns:p14="http://schemas.microsoft.com/office/powerpoint/2010/main" val="542770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TotalTime>
  <Words>525</Words>
  <Application>Microsoft Macintosh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Time, Environment and Resiliency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Resiliency versus Time and Environment</dc:title>
  <dc:creator>Ernest Perry</dc:creator>
  <cp:lastModifiedBy>Ernest Perry</cp:lastModifiedBy>
  <cp:revision>8</cp:revision>
  <dcterms:created xsi:type="dcterms:W3CDTF">2022-07-19T14:55:10Z</dcterms:created>
  <dcterms:modified xsi:type="dcterms:W3CDTF">2022-07-21T14:34:37Z</dcterms:modified>
</cp:coreProperties>
</file>